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710" r:id="rId2"/>
    <p:sldId id="711" r:id="rId3"/>
    <p:sldId id="712" r:id="rId4"/>
    <p:sldId id="353" r:id="rId5"/>
    <p:sldId id="354" r:id="rId6"/>
    <p:sldId id="355" r:id="rId7"/>
    <p:sldId id="709" r:id="rId8"/>
    <p:sldId id="356" r:id="rId9"/>
    <p:sldId id="357" r:id="rId10"/>
    <p:sldId id="358" r:id="rId11"/>
    <p:sldId id="359" r:id="rId12"/>
    <p:sldId id="308" r:id="rId13"/>
    <p:sldId id="607" r:id="rId14"/>
    <p:sldId id="606" r:id="rId15"/>
    <p:sldId id="684" r:id="rId16"/>
    <p:sldId id="685" r:id="rId17"/>
    <p:sldId id="686" r:id="rId18"/>
    <p:sldId id="690" r:id="rId19"/>
    <p:sldId id="689" r:id="rId20"/>
    <p:sldId id="688" r:id="rId21"/>
    <p:sldId id="543" r:id="rId22"/>
  </p:sldIdLst>
  <p:sldSz cx="9144000" cy="6858000" type="screen4x3"/>
  <p:notesSz cx="9856788" cy="67976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F0F600"/>
    <a:srgbClr val="050139"/>
    <a:srgbClr val="FF0000"/>
    <a:srgbClr val="0C3226"/>
    <a:srgbClr val="00133A"/>
    <a:srgbClr val="104031"/>
    <a:srgbClr val="51A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0472" autoAdjust="0"/>
    <p:restoredTop sz="94660"/>
  </p:normalViewPr>
  <p:slideViewPr>
    <p:cSldViewPr>
      <p:cViewPr varScale="1">
        <p:scale>
          <a:sx n="110" d="100"/>
          <a:sy n="110" d="100"/>
        </p:scale>
        <p:origin x="1260" y="102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052" y="-84"/>
      </p:cViewPr>
      <p:guideLst>
        <p:guide orient="horz" pos="2141"/>
        <p:guide pos="310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196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583238" y="0"/>
            <a:ext cx="4271962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0FCD2C1-C5FA-478B-A84A-E055256E7BBB}" type="datetimeFigureOut">
              <a:rPr lang="zh-TW" altLang="en-US"/>
              <a:pPr>
                <a:defRPr/>
              </a:pPr>
              <a:t>2016/3/12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27196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583238" y="6456363"/>
            <a:ext cx="4271962" cy="339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Calibri" pitchFamily="34" charset="0"/>
              </a:defRPr>
            </a:lvl1pPr>
          </a:lstStyle>
          <a:p>
            <a:fld id="{4573EEA1-9701-4553-8859-47792BA928EF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33605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196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83238" y="0"/>
            <a:ext cx="4271962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B8E9A7D-332A-4347-AAE5-361A42273BAF}" type="datetimeFigureOut">
              <a:rPr lang="en-US"/>
              <a:pPr>
                <a:defRPr/>
              </a:pPr>
              <a:t>3/12/2016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28975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5838" y="3228975"/>
            <a:ext cx="788511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27196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83238" y="6456363"/>
            <a:ext cx="4271962" cy="339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Calibri" pitchFamily="34" charset="0"/>
              </a:defRPr>
            </a:lvl1pPr>
          </a:lstStyle>
          <a:p>
            <a:fld id="{7BFA1712-1B8B-4968-BB24-235835C62B5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10345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32452" name="投影片編號版面配置區 3"/>
          <p:cNvSpPr txBox="1">
            <a:spLocks noGrp="1"/>
          </p:cNvSpPr>
          <p:nvPr/>
        </p:nvSpPr>
        <p:spPr bwMode="auto">
          <a:xfrm>
            <a:off x="5581650" y="6456363"/>
            <a:ext cx="4273550" cy="339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2A07EEE9-8CC7-4400-8C19-AC55BCC886E4}" type="slidenum">
              <a:rPr kumimoji="0" lang="zh-TW" altLang="en-US" sz="1200">
                <a:latin typeface="Calibri" pitchFamily="34" charset="0"/>
              </a:rPr>
              <a:pPr algn="r" eaLnBrk="1" hangingPunct="1"/>
              <a:t>1</a:t>
            </a:fld>
            <a:endParaRPr kumimoji="0" lang="en-US" altLang="zh-TW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283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5581650" y="6456363"/>
            <a:ext cx="4273550" cy="339725"/>
          </a:xfrm>
          <a:prstGeom prst="rect">
            <a:avLst/>
          </a:prstGeom>
          <a:noFill/>
        </p:spPr>
        <p:txBody>
          <a:bodyPr anchor="b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E03E057B-3B00-4B96-89AC-6183D8EFBFD1}" type="slidenum">
              <a:rPr kumimoji="0" lang="zh-TW" altLang="en-US" sz="1200">
                <a:latin typeface="Calibri" pitchFamily="34" charset="0"/>
              </a:rPr>
              <a:pPr algn="r" eaLnBrk="1" hangingPunct="1"/>
              <a:t>2</a:t>
            </a:fld>
            <a:endParaRPr kumimoji="0" lang="zh-TW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125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5581650" y="6456363"/>
            <a:ext cx="4273550" cy="339725"/>
          </a:xfrm>
          <a:prstGeom prst="rect">
            <a:avLst/>
          </a:prstGeom>
          <a:noFill/>
        </p:spPr>
        <p:txBody>
          <a:bodyPr anchor="b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3057442F-DFEB-4317-8D30-E22BB2317D0C}" type="slidenum">
              <a:rPr kumimoji="0" lang="zh-TW" altLang="en-US" sz="1200">
                <a:latin typeface="Calibri" pitchFamily="34" charset="0"/>
              </a:rPr>
              <a:pPr algn="r" eaLnBrk="1" hangingPunct="1"/>
              <a:t>3</a:t>
            </a:fld>
            <a:endParaRPr kumimoji="0" lang="zh-TW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562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085CA-8B5E-40B8-B77A-197C7B3F9F97}" type="datetime1">
              <a:rPr lang="en-US" altLang="zh-TW"/>
              <a:pPr>
                <a:defRPr/>
              </a:pPr>
              <a:t>3/12/2016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3364A-3783-4663-8202-FB803FBBB82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39874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2"/>
              </a:buBlip>
              <a:defRPr/>
            </a:lvl5pPr>
            <a:lvl6pPr>
              <a:buFontTx/>
              <a:buBlip>
                <a:blip r:embed="rId3"/>
              </a:buBlip>
              <a:defRPr/>
            </a:lvl6pPr>
            <a:lvl7pPr>
              <a:buFontTx/>
              <a:buBlip>
                <a:blip r:embed="rId2"/>
              </a:buBlip>
              <a:defRPr/>
            </a:lvl7pPr>
            <a:lvl8pPr>
              <a:buFontTx/>
              <a:buBlip>
                <a:blip r:embed="rId3"/>
              </a:buBlip>
              <a:defRPr/>
            </a:lvl8pPr>
            <a:lvl9pPr>
              <a:buFontTx/>
              <a:buBlip>
                <a:blip r:embed="rId2"/>
              </a:buBlip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AED85-AC12-4448-BA78-24174692DDAF}" type="datetime1">
              <a:rPr lang="en-US" altLang="zh-TW"/>
              <a:pPr>
                <a:defRPr/>
              </a:pPr>
              <a:t>3/12/2016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E7B01-9FC1-4595-972B-94013D74E02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92565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10403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3389C-1724-4A2C-9DB8-1B674C7C2192}" type="datetime1">
              <a:rPr lang="en-US" altLang="zh-TW"/>
              <a:pPr>
                <a:defRPr/>
              </a:pPr>
              <a:t>3/12/2016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989DC1-4ED6-4216-A455-6C492FB1321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82455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D1F56-C419-4A75-AF5D-DA22A89C128F}" type="datetime1">
              <a:rPr lang="en-US" altLang="zh-TW"/>
              <a:pPr>
                <a:defRPr/>
              </a:pPr>
              <a:t>3/12/2016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2D9DDE-8911-48B1-94A5-E44A77BE3A7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00754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37034-A522-4F0D-BE7C-4980C26CAEEE}" type="datetime1">
              <a:rPr lang="en-US" altLang="zh-TW"/>
              <a:pPr>
                <a:defRPr/>
              </a:pPr>
              <a:t>3/12/2016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EC91C3-9F92-4E95-9B1D-6ABC6D63E92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63976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383A2-5A91-4A43-BB39-32882493017D}" type="datetime1">
              <a:rPr lang="en-US" altLang="zh-TW"/>
              <a:pPr>
                <a:defRPr/>
              </a:pPr>
              <a:t>3/12/2016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141FCD-C5B0-4605-BB09-C7894D1B672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61361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D7A6A-5E93-4B17-AB4D-5B096D07A3AA}" type="datetime1">
              <a:rPr lang="en-US" altLang="zh-TW"/>
              <a:pPr>
                <a:defRPr/>
              </a:pPr>
              <a:t>3/12/2016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5990F-3079-4239-A4F7-DD141D2EFEB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60057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EC1AB-ECE9-4978-83A3-CF6ED919E39B}" type="datetime1">
              <a:rPr lang="en-US" altLang="zh-TW"/>
              <a:pPr>
                <a:defRPr/>
              </a:pPr>
              <a:t>3/12/2016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0938E-97C8-4D70-959D-0AF0A7966E5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64802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D640D-776E-4B5C-A088-E8A085BF7834}" type="datetime1">
              <a:rPr lang="en-US" altLang="zh-TW"/>
              <a:pPr>
                <a:defRPr/>
              </a:pPr>
              <a:t>3/12/2016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5DF6B-AF4C-481E-ABA3-36DF7FBF78E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09761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2"/>
              </a:buBlip>
              <a:defRPr/>
            </a:lvl5pPr>
            <a:lvl6pPr>
              <a:buFontTx/>
              <a:buBlip>
                <a:blip r:embed="rId3"/>
              </a:buBlip>
              <a:defRPr/>
            </a:lvl6pPr>
            <a:lvl7pPr>
              <a:buFontTx/>
              <a:buBlip>
                <a:blip r:embed="rId2"/>
              </a:buBlip>
              <a:defRPr/>
            </a:lvl7pPr>
            <a:lvl8pPr>
              <a:buFontTx/>
              <a:buBlip>
                <a:blip r:embed="rId3"/>
              </a:buBlip>
              <a:defRPr/>
            </a:lvl8pPr>
            <a:lvl9pPr>
              <a:buFontTx/>
              <a:buBlip>
                <a:blip r:embed="rId2"/>
              </a:buBlip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D0D66-C273-4D25-830B-7C57C9F52C11}" type="datetime1">
              <a:rPr lang="en-US" altLang="zh-TW"/>
              <a:pPr>
                <a:defRPr/>
              </a:pPr>
              <a:t>3/12/2016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637A0-F568-446F-B917-DAAFCBCFBC1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69569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C3226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1200ED7-E1C9-4423-B889-636CA24A9C75}" type="datetime1">
              <a:rPr lang="en-US" altLang="zh-TW"/>
              <a:pPr>
                <a:defRPr/>
              </a:pPr>
              <a:t>3/12/2016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C3226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0C3226"/>
                </a:solidFill>
                <a:latin typeface="Verdana" pitchFamily="34" charset="0"/>
              </a:defRPr>
            </a:lvl1pPr>
          </a:lstStyle>
          <a:p>
            <a:fld id="{002A5D3C-3273-4D96-AAC0-C071D1D2D685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9050">
            <a:solidFill>
              <a:schemeClr val="bg1"/>
            </a:solidFill>
          </a:ln>
          <a:solidFill>
            <a:srgbClr val="00133A"/>
          </a:solidFill>
          <a:latin typeface="+mj-lt"/>
          <a:ea typeface="+mj-ea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sz="3200" kern="1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800" kern="1200">
          <a:solidFill>
            <a:srgbClr val="10403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sz="2400" kern="1200">
          <a:solidFill>
            <a:srgbClr val="10403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 kern="1200">
          <a:solidFill>
            <a:srgbClr val="10403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sz="2000" kern="1200">
          <a:solidFill>
            <a:srgbClr val="10403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rgbClr val="10403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1800" kern="1200">
          <a:solidFill>
            <a:srgbClr val="10403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600" kern="1200">
          <a:solidFill>
            <a:srgbClr val="10403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1600" kern="1200">
          <a:solidFill>
            <a:srgbClr val="10403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idx="4294967295"/>
          </p:nvPr>
        </p:nvSpPr>
        <p:spPr>
          <a:xfrm>
            <a:off x="179388" y="1714500"/>
            <a:ext cx="8964612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zh-TW" altLang="en-US" sz="6000" b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專業群科甄選</a:t>
            </a:r>
            <a:r>
              <a:rPr lang="en-US" altLang="zh-TW" sz="6000" b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6000" b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特色招生</a:t>
            </a:r>
            <a:r>
              <a:rPr lang="en-US" altLang="zh-TW" sz="6000" b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800" b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1987" name="群組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0" y="3071813"/>
            <a:ext cx="1365250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708400" y="6538913"/>
            <a:ext cx="5435600" cy="2682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/>
        </p:spPr>
        <p:txBody>
          <a:bodyPr anchor="ctr"/>
          <a:lstStyle>
            <a:lvl1pPr>
              <a:spcBef>
                <a:spcPct val="20000"/>
              </a:spcBef>
              <a:buBlip>
                <a:blip r:embed="rId4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5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4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5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4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TW" sz="2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105</a:t>
            </a:r>
            <a:r>
              <a:rPr lang="zh-TW" altLang="en-US" sz="2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年各入學管道辦理時程仍以簡章公告為準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754877"/>
              </p:ext>
            </p:extLst>
          </p:nvPr>
        </p:nvGraphicFramePr>
        <p:xfrm>
          <a:off x="249113" y="4509120"/>
          <a:ext cx="8715375" cy="1524000"/>
        </p:xfrm>
        <a:graphic>
          <a:graphicData uri="http://schemas.openxmlformats.org/drawingml/2006/table">
            <a:tbl>
              <a:tblPr/>
              <a:tblGrid>
                <a:gridCol w="1978025"/>
                <a:gridCol w="2489200"/>
                <a:gridCol w="4248150"/>
              </a:tblGrid>
              <a:tr h="295275">
                <a:tc row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特色招生專業群科甄選入學</a:t>
                      </a: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報名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2016/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03/21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~ 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03/25</a:t>
                      </a:r>
                      <a:endParaRPr kumimoji="0" lang="zh-TW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21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術科測驗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2016/04/23 ~ 04/24</a:t>
                      </a:r>
                      <a:endParaRPr kumimoji="0" lang="zh-TW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21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放榜</a:t>
                      </a: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2016/06/08</a:t>
                      </a:r>
                      <a:endParaRPr kumimoji="0" lang="zh-TW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21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報到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2016/06/13</a:t>
                      </a:r>
                      <a:endParaRPr kumimoji="0" lang="zh-TW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21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放棄、遞補截止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2016/06/14</a:t>
                      </a:r>
                      <a:endParaRPr kumimoji="0" lang="zh-TW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493713" y="1557338"/>
          <a:ext cx="8280400" cy="4240215"/>
        </p:xfrm>
        <a:graphic>
          <a:graphicData uri="http://schemas.openxmlformats.org/drawingml/2006/table">
            <a:tbl>
              <a:tblPr firstRow="1" firstCol="1" bandRow="1"/>
              <a:tblGrid>
                <a:gridCol w="1918708"/>
                <a:gridCol w="6361692"/>
              </a:tblGrid>
              <a:tr h="282681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土木與建築群</a:t>
                      </a:r>
                      <a:endParaRPr lang="zh-TW" sz="1800" kern="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5239" marR="1523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素描</a:t>
                      </a:r>
                      <a:endParaRPr lang="zh-TW" sz="1800" kern="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8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設計圖草圖繪製、立體模型製作、設計理念說明</a:t>
                      </a:r>
                      <a:endParaRPr lang="zh-TW" sz="1800" kern="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8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模型製作與測量</a:t>
                      </a:r>
                      <a:endParaRPr lang="zh-TW" sz="1800" kern="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81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商業與管理群</a:t>
                      </a:r>
                      <a:endParaRPr lang="zh-TW" sz="1800" kern="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5239" marR="1523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商業理財規劃實作、商品創意行銷</a:t>
                      </a:r>
                      <a:endParaRPr lang="zh-TW" sz="1800" kern="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8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邏輯推理測驗、中英文輸入</a:t>
                      </a:r>
                      <a:endParaRPr lang="zh-TW" sz="1800" kern="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8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個人理財規劃、商品創意行銷</a:t>
                      </a:r>
                      <a:endParaRPr lang="zh-TW" sz="1800" kern="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81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外語群</a:t>
                      </a:r>
                      <a:endParaRPr lang="zh-TW" sz="1800" kern="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5239" marR="1523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文章朗讀、生活英語口語問答</a:t>
                      </a:r>
                      <a:endParaRPr lang="zh-TW" sz="1800" kern="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8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英文口試</a:t>
                      </a:r>
                      <a:endParaRPr lang="zh-TW" sz="1800" kern="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8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口語表達</a:t>
                      </a:r>
                      <a:endParaRPr lang="zh-TW" sz="1800" kern="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81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設計群</a:t>
                      </a:r>
                      <a:endParaRPr lang="zh-TW" sz="1800" kern="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5239" marR="1523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素描、插畫</a:t>
                      </a:r>
                      <a:endParaRPr lang="zh-TW" sz="1800" kern="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8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素描、立體造型</a:t>
                      </a:r>
                      <a:endParaRPr lang="zh-TW" sz="1800" kern="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8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設計繪畫術科測驗</a:t>
                      </a:r>
                      <a:endParaRPr lang="zh-TW" sz="1800" kern="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81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農業群</a:t>
                      </a:r>
                      <a:endParaRPr lang="zh-TW" sz="1800" kern="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5239" marR="1523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農藝作物識別</a:t>
                      </a:r>
                      <a:endParaRPr lang="zh-TW" sz="1800" kern="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8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園藝作物與資材識別</a:t>
                      </a:r>
                      <a:endParaRPr lang="zh-TW" sz="1800" kern="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8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經濟動物與寵物種類識別</a:t>
                      </a:r>
                      <a:endParaRPr lang="zh-TW" sz="1800" kern="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4314" name="標題 1"/>
          <p:cNvSpPr txBox="1">
            <a:spLocks/>
          </p:cNvSpPr>
          <p:nvPr/>
        </p:nvSpPr>
        <p:spPr bwMode="auto">
          <a:xfrm>
            <a:off x="827088" y="476250"/>
            <a:ext cx="74676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200">
                <a:solidFill>
                  <a:srgbClr val="104031"/>
                </a:solidFill>
                <a:latin typeface="Verdana" pitchFamily="34" charset="0"/>
              </a:defRPr>
            </a:lvl1pPr>
            <a:lvl2pPr>
              <a:defRPr sz="2800">
                <a:solidFill>
                  <a:srgbClr val="104031"/>
                </a:solidFill>
                <a:latin typeface="Verdana" pitchFamily="34" charset="0"/>
              </a:defRPr>
            </a:lvl2pPr>
            <a:lvl3pPr>
              <a:defRPr sz="2400">
                <a:solidFill>
                  <a:srgbClr val="104031"/>
                </a:solidFill>
                <a:latin typeface="Verdana" pitchFamily="34" charset="0"/>
              </a:defRPr>
            </a:lvl3pPr>
            <a:lvl4pPr>
              <a:defRPr sz="2000">
                <a:solidFill>
                  <a:srgbClr val="104031"/>
                </a:solidFill>
                <a:latin typeface="Verdana" pitchFamily="34" charset="0"/>
              </a:defRPr>
            </a:lvl4pPr>
            <a:lvl5pPr>
              <a:defRPr sz="2000">
                <a:solidFill>
                  <a:srgbClr val="104031"/>
                </a:solidFill>
                <a:latin typeface="Verdana" pitchFamily="34" charset="0"/>
              </a:defRPr>
            </a:lvl5pPr>
            <a:lvl6pPr eaLnBrk="0" fontAlgn="base" hangingPunct="0"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itchFamily="34" charset="0"/>
              </a:defRPr>
            </a:lvl6pPr>
            <a:lvl7pPr eaLnBrk="0" fontAlgn="base" hangingPunct="0">
              <a:spcAft>
                <a:spcPct val="0"/>
              </a:spcAft>
              <a:defRPr sz="2000">
                <a:solidFill>
                  <a:srgbClr val="104031"/>
                </a:solidFill>
                <a:latin typeface="Verdana" pitchFamily="34" charset="0"/>
              </a:defRPr>
            </a:lvl7pPr>
            <a:lvl8pPr eaLnBrk="0" fontAlgn="base" hangingPunct="0"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itchFamily="34" charset="0"/>
              </a:defRPr>
            </a:lvl8pPr>
            <a:lvl9pPr eaLnBrk="0" fontAlgn="base" hangingPunct="0">
              <a:spcAft>
                <a:spcPct val="0"/>
              </a:spcAft>
              <a:defRPr sz="2000">
                <a:solidFill>
                  <a:srgbClr val="10403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kumimoji="0" lang="en-US" altLang="zh-TW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105</a:t>
            </a:r>
            <a:r>
              <a:rPr kumimoji="0" lang="zh-TW" altLang="en-US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學年度特色招生甄選入學辦理概況</a:t>
            </a: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539552" y="1124744"/>
            <a:ext cx="2160240" cy="418058"/>
          </a:xfrm>
          <a:prstGeom prst="rect">
            <a:avLst/>
          </a:prstGeom>
          <a:solidFill>
            <a:srgbClr val="FF0000"/>
          </a:solidFill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kumimoji="0" lang="zh-TW" altLang="en-US" sz="2000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微軟正黑體" pitchFamily="34" charset="-120"/>
                <a:ea typeface="+mj-ea"/>
                <a:cs typeface="Tahoma" pitchFamily="34" charset="0"/>
              </a:rPr>
              <a:t>術科考試舉隅</a:t>
            </a:r>
            <a:r>
              <a:rPr kumimoji="0" lang="en-US" altLang="zh-TW" sz="2000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微軟正黑體" pitchFamily="34" charset="-120"/>
                <a:ea typeface="+mj-ea"/>
                <a:cs typeface="Tahoma" pitchFamily="34" charset="0"/>
              </a:rPr>
              <a:t>(</a:t>
            </a:r>
            <a:r>
              <a:rPr kumimoji="0" lang="zh-TW" altLang="en-US" sz="2000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微軟正黑體" pitchFamily="34" charset="-120"/>
                <a:ea typeface="+mj-ea"/>
                <a:cs typeface="Tahoma" pitchFamily="34" charset="0"/>
              </a:rPr>
              <a:t>二</a:t>
            </a:r>
            <a:r>
              <a:rPr kumimoji="0" lang="en-US" altLang="zh-TW" sz="2000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微軟正黑體" pitchFamily="34" charset="-120"/>
                <a:ea typeface="+mj-ea"/>
                <a:cs typeface="Tahoma" pitchFamily="34" charset="0"/>
              </a:rPr>
              <a:t>)</a:t>
            </a:r>
            <a:endParaRPr kumimoji="0" lang="zh-TW" altLang="en-US" sz="2000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latin typeface="微軟正黑體" pitchFamily="34" charset="-12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395288" y="1989138"/>
          <a:ext cx="8137525" cy="2879727"/>
        </p:xfrm>
        <a:graphic>
          <a:graphicData uri="http://schemas.openxmlformats.org/drawingml/2006/table">
            <a:tbl>
              <a:tblPr firstRow="1" firstCol="1" bandRow="1"/>
              <a:tblGrid>
                <a:gridCol w="1570503"/>
                <a:gridCol w="6567022"/>
              </a:tblGrid>
              <a:tr h="287625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家政群</a:t>
                      </a:r>
                      <a:endParaRPr lang="zh-TW" sz="1600" kern="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5241" marR="15241" marT="9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創意繪圖（設計理念文字說明）、基礎設計手縫</a:t>
                      </a:r>
                      <a:endParaRPr lang="zh-TW" sz="1600" kern="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6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眼部化粧設計圖</a:t>
                      </a:r>
                      <a:endParaRPr lang="zh-TW" sz="1600" kern="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6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說故事、帶動唱</a:t>
                      </a:r>
                      <a:endParaRPr lang="zh-TW" sz="1600" kern="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625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餐旅群</a:t>
                      </a:r>
                      <a:endParaRPr lang="zh-TW" sz="1600" kern="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5241" marR="15241" marT="9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由個人自選特殊才藝表現</a:t>
                      </a:r>
                      <a:endParaRPr lang="zh-TW" sz="1600" kern="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6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廚藝刀工、創意盤飾</a:t>
                      </a:r>
                      <a:endParaRPr lang="zh-TW" sz="1600" kern="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6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麵包包餡技巧、辨識基本食材及調味料</a:t>
                      </a:r>
                      <a:endParaRPr lang="zh-TW" sz="1600" kern="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303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藝術群</a:t>
                      </a:r>
                      <a:endParaRPr lang="zh-TW" sz="1600" kern="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5241" marR="15241" marT="9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自選才藝</a:t>
                      </a:r>
                      <a:endParaRPr lang="zh-TW" sz="1600" kern="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70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任選器樂</a:t>
                      </a:r>
                      <a:r>
                        <a:rPr lang="en-US" sz="1800" ker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(</a:t>
                      </a:r>
                      <a:r>
                        <a:rPr lang="zh-TW" sz="1800" ker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國樂、西樂擇一</a:t>
                      </a:r>
                      <a:r>
                        <a:rPr lang="en-US" sz="1800" ker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)</a:t>
                      </a:r>
                      <a:r>
                        <a:rPr lang="zh-TW" sz="1800" ker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自選曲一首、任選肢體</a:t>
                      </a:r>
                      <a:r>
                        <a:rPr lang="en-US" sz="1800" ker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(</a:t>
                      </a:r>
                      <a:r>
                        <a:rPr lang="zh-TW" sz="1800" ker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拳擊、舞蹈擇一</a:t>
                      </a:r>
                      <a:r>
                        <a:rPr lang="en-US" sz="1800" ker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)</a:t>
                      </a:r>
                      <a:r>
                        <a:rPr lang="zh-TW" sz="1800" ker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創意表演、現場音感測驗、體能潛力測驗</a:t>
                      </a:r>
                      <a:endParaRPr lang="zh-TW" sz="1600" kern="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9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 </a:t>
                      </a:r>
                      <a:r>
                        <a:rPr lang="zh-TW" altLang="en-US" sz="1800" kern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才藝專長與口語表達</a:t>
                      </a:r>
                      <a:endParaRPr lang="zh-TW" sz="1600" kern="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標題 1"/>
          <p:cNvSpPr txBox="1">
            <a:spLocks/>
          </p:cNvSpPr>
          <p:nvPr/>
        </p:nvSpPr>
        <p:spPr>
          <a:xfrm>
            <a:off x="827088" y="476250"/>
            <a:ext cx="7467600" cy="504825"/>
          </a:xfrm>
          <a:prstGeom prst="rect">
            <a:avLst/>
          </a:prstGeom>
        </p:spPr>
        <p:txBody>
          <a:bodyPr anchor="b">
            <a:normAutofit lnSpcReduction="10000"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kumimoji="0" lang="en-US" altLang="zh-TW" sz="32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105</a:t>
            </a:r>
            <a:r>
              <a:rPr kumimoji="0" lang="zh-TW" altLang="en-US" sz="32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學年度特色招生甄選入學辦理概況</a:t>
            </a:r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395536" y="1498774"/>
            <a:ext cx="2160240" cy="418058"/>
          </a:xfrm>
          <a:prstGeom prst="rect">
            <a:avLst/>
          </a:prstGeom>
          <a:solidFill>
            <a:srgbClr val="FF0000"/>
          </a:solidFill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kumimoji="0" lang="zh-TW" altLang="en-US" sz="2000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微軟正黑體" pitchFamily="34" charset="-120"/>
                <a:ea typeface="+mj-ea"/>
                <a:cs typeface="Tahoma" pitchFamily="34" charset="0"/>
              </a:rPr>
              <a:t>術科考試舉隅</a:t>
            </a:r>
            <a:r>
              <a:rPr kumimoji="0" lang="en-US" altLang="zh-TW" sz="2000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微軟正黑體" pitchFamily="34" charset="-120"/>
                <a:ea typeface="+mj-ea"/>
                <a:cs typeface="Tahoma" pitchFamily="34" charset="0"/>
              </a:rPr>
              <a:t>(</a:t>
            </a:r>
            <a:r>
              <a:rPr kumimoji="0" lang="zh-TW" altLang="en-US" sz="2000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微軟正黑體" pitchFamily="34" charset="-120"/>
                <a:ea typeface="+mj-ea"/>
                <a:cs typeface="Tahoma" pitchFamily="34" charset="0"/>
              </a:rPr>
              <a:t>三</a:t>
            </a:r>
            <a:r>
              <a:rPr kumimoji="0" lang="en-US" altLang="zh-TW" sz="2000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微軟正黑體" pitchFamily="34" charset="-120"/>
                <a:ea typeface="+mj-ea"/>
                <a:cs typeface="Tahoma" pitchFamily="34" charset="0"/>
              </a:rPr>
              <a:t>)</a:t>
            </a:r>
            <a:endParaRPr kumimoji="0" lang="zh-TW" altLang="en-US" sz="2000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latin typeface="微軟正黑體" pitchFamily="34" charset="-12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文字方塊 3"/>
          <p:cNvSpPr txBox="1">
            <a:spLocks noChangeArrowheads="1"/>
          </p:cNvSpPr>
          <p:nvPr/>
        </p:nvSpPr>
        <p:spPr bwMode="auto">
          <a:xfrm>
            <a:off x="611188" y="1557338"/>
            <a:ext cx="65516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104031"/>
                </a:solidFill>
                <a:latin typeface="Verdana" pitchFamily="34" charset="0"/>
              </a:defRPr>
            </a:lvl1pPr>
            <a:lvl2pPr>
              <a:defRPr sz="2800">
                <a:solidFill>
                  <a:srgbClr val="104031"/>
                </a:solidFill>
                <a:latin typeface="Verdana" pitchFamily="34" charset="0"/>
              </a:defRPr>
            </a:lvl2pPr>
            <a:lvl3pPr>
              <a:defRPr sz="2400">
                <a:solidFill>
                  <a:srgbClr val="104031"/>
                </a:solidFill>
                <a:latin typeface="Verdana" pitchFamily="34" charset="0"/>
              </a:defRPr>
            </a:lvl3pPr>
            <a:lvl4pPr>
              <a:defRPr sz="2000">
                <a:solidFill>
                  <a:srgbClr val="104031"/>
                </a:solidFill>
                <a:latin typeface="Verdana" pitchFamily="34" charset="0"/>
              </a:defRPr>
            </a:lvl4pPr>
            <a:lvl5pPr>
              <a:defRPr sz="2000">
                <a:solidFill>
                  <a:srgbClr val="104031"/>
                </a:solidFill>
                <a:latin typeface="Verdana" pitchFamily="34" charset="0"/>
              </a:defRPr>
            </a:lvl5pPr>
            <a:lvl6pPr eaLnBrk="0" fontAlgn="base" hangingPunct="0"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itchFamily="34" charset="0"/>
              </a:defRPr>
            </a:lvl6pPr>
            <a:lvl7pPr eaLnBrk="0" fontAlgn="base" hangingPunct="0">
              <a:spcAft>
                <a:spcPct val="0"/>
              </a:spcAft>
              <a:defRPr sz="2000">
                <a:solidFill>
                  <a:srgbClr val="104031"/>
                </a:solidFill>
                <a:latin typeface="Verdana" pitchFamily="34" charset="0"/>
              </a:defRPr>
            </a:lvl7pPr>
            <a:lvl8pPr eaLnBrk="0" fontAlgn="base" hangingPunct="0"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itchFamily="34" charset="0"/>
              </a:defRPr>
            </a:lvl8pPr>
            <a:lvl9pPr eaLnBrk="0" fontAlgn="base" hangingPunct="0">
              <a:spcAft>
                <a:spcPct val="0"/>
              </a:spcAft>
              <a:defRPr sz="2000">
                <a:solidFill>
                  <a:srgbClr val="104031"/>
                </a:solidFill>
                <a:latin typeface="Verdana" pitchFamily="34" charset="0"/>
              </a:defRPr>
            </a:lvl9pPr>
          </a:lstStyle>
          <a:p>
            <a:r>
              <a:rPr lang="zh-TW" altLang="en-US" sz="36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桃連區的特色招生</a:t>
            </a:r>
            <a:r>
              <a:rPr lang="en-US" altLang="zh-TW" sz="36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考試入學</a:t>
            </a:r>
            <a:r>
              <a:rPr lang="en-US" altLang="zh-TW" sz="36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56323" name="文字方塊 1"/>
          <p:cNvSpPr txBox="1">
            <a:spLocks noChangeArrowheads="1"/>
          </p:cNvSpPr>
          <p:nvPr/>
        </p:nvSpPr>
        <p:spPr bwMode="auto">
          <a:xfrm>
            <a:off x="179388" y="2420938"/>
            <a:ext cx="896461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104031"/>
                </a:solidFill>
                <a:latin typeface="Verdana" pitchFamily="34" charset="0"/>
              </a:defRPr>
            </a:lvl1pPr>
            <a:lvl2pPr>
              <a:defRPr sz="2800">
                <a:solidFill>
                  <a:srgbClr val="104031"/>
                </a:solidFill>
                <a:latin typeface="Verdana" pitchFamily="34" charset="0"/>
              </a:defRPr>
            </a:lvl2pPr>
            <a:lvl3pPr>
              <a:defRPr sz="2400">
                <a:solidFill>
                  <a:srgbClr val="104031"/>
                </a:solidFill>
                <a:latin typeface="Verdana" pitchFamily="34" charset="0"/>
              </a:defRPr>
            </a:lvl3pPr>
            <a:lvl4pPr>
              <a:defRPr sz="2000">
                <a:solidFill>
                  <a:srgbClr val="104031"/>
                </a:solidFill>
                <a:latin typeface="Verdana" pitchFamily="34" charset="0"/>
              </a:defRPr>
            </a:lvl4pPr>
            <a:lvl5pPr>
              <a:defRPr sz="2000">
                <a:solidFill>
                  <a:srgbClr val="104031"/>
                </a:solidFill>
                <a:latin typeface="Verdana" pitchFamily="34" charset="0"/>
              </a:defRPr>
            </a:lvl5pPr>
            <a:lvl6pPr eaLnBrk="0" fontAlgn="base" hangingPunct="0"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itchFamily="34" charset="0"/>
              </a:defRPr>
            </a:lvl6pPr>
            <a:lvl7pPr eaLnBrk="0" fontAlgn="base" hangingPunct="0">
              <a:spcAft>
                <a:spcPct val="0"/>
              </a:spcAft>
              <a:defRPr sz="2000">
                <a:solidFill>
                  <a:srgbClr val="104031"/>
                </a:solidFill>
                <a:latin typeface="Verdana" pitchFamily="34" charset="0"/>
              </a:defRPr>
            </a:lvl7pPr>
            <a:lvl8pPr eaLnBrk="0" fontAlgn="base" hangingPunct="0"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itchFamily="34" charset="0"/>
              </a:defRPr>
            </a:lvl8pPr>
            <a:lvl9pPr eaLnBrk="0" fontAlgn="base" hangingPunct="0">
              <a:spcAft>
                <a:spcPct val="0"/>
              </a:spcAft>
              <a:defRPr sz="2000">
                <a:solidFill>
                  <a:srgbClr val="10403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zh-TW" altLang="en-US" sz="28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內壢高中</a:t>
            </a:r>
            <a:r>
              <a:rPr lang="en-US" altLang="zh-TW" sz="28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(2)</a:t>
            </a:r>
            <a:r>
              <a:rPr lang="zh-TW" altLang="en-US" sz="28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數理科技國際教育</a:t>
            </a:r>
            <a:r>
              <a:rPr lang="en-US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班、語文國際教育</a:t>
            </a:r>
            <a:r>
              <a:rPr lang="en-US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班</a:t>
            </a:r>
            <a:endParaRPr lang="en-US" altLang="zh-TW" sz="280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28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大園國際高中</a:t>
            </a:r>
            <a:r>
              <a:rPr lang="en-US" altLang="zh-TW" sz="28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en-US" sz="28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語文國際教育</a:t>
            </a:r>
            <a:r>
              <a:rPr lang="en-US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班</a:t>
            </a:r>
            <a:endParaRPr lang="en-US" altLang="zh-TW" sz="280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lang="en-US" altLang="zh-TW" sz="280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lang="zh-TW" altLang="en-US" sz="280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5" descr="Capture_2016_02_29_12_11_07_15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08050"/>
            <a:ext cx="7848600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6"/>
          <p:cNvSpPr>
            <a:spLocks noChangeArrowheads="1"/>
          </p:cNvSpPr>
          <p:nvPr/>
        </p:nvSpPr>
        <p:spPr bwMode="auto">
          <a:xfrm>
            <a:off x="6877050" y="5157788"/>
            <a:ext cx="863600" cy="431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57348" name="文字方塊 3"/>
          <p:cNvSpPr txBox="1">
            <a:spLocks noChangeArrowheads="1"/>
          </p:cNvSpPr>
          <p:nvPr/>
        </p:nvSpPr>
        <p:spPr bwMode="auto">
          <a:xfrm>
            <a:off x="3132138" y="0"/>
            <a:ext cx="460851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104031"/>
                </a:solidFill>
                <a:latin typeface="Verdana" pitchFamily="34" charset="0"/>
              </a:defRPr>
            </a:lvl1pPr>
            <a:lvl2pPr>
              <a:defRPr sz="2800">
                <a:solidFill>
                  <a:srgbClr val="104031"/>
                </a:solidFill>
                <a:latin typeface="Verdana" pitchFamily="34" charset="0"/>
              </a:defRPr>
            </a:lvl2pPr>
            <a:lvl3pPr>
              <a:defRPr sz="2400">
                <a:solidFill>
                  <a:srgbClr val="104031"/>
                </a:solidFill>
                <a:latin typeface="Verdana" pitchFamily="34" charset="0"/>
              </a:defRPr>
            </a:lvl3pPr>
            <a:lvl4pPr>
              <a:defRPr sz="2000">
                <a:solidFill>
                  <a:srgbClr val="104031"/>
                </a:solidFill>
                <a:latin typeface="Verdana" pitchFamily="34" charset="0"/>
              </a:defRPr>
            </a:lvl4pPr>
            <a:lvl5pPr>
              <a:defRPr sz="2000">
                <a:solidFill>
                  <a:srgbClr val="104031"/>
                </a:solidFill>
                <a:latin typeface="Verdana" pitchFamily="34" charset="0"/>
              </a:defRPr>
            </a:lvl5pPr>
            <a:lvl6pPr eaLnBrk="0" fontAlgn="base" hangingPunct="0"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itchFamily="34" charset="0"/>
              </a:defRPr>
            </a:lvl6pPr>
            <a:lvl7pPr eaLnBrk="0" fontAlgn="base" hangingPunct="0">
              <a:spcAft>
                <a:spcPct val="0"/>
              </a:spcAft>
              <a:defRPr sz="2000">
                <a:solidFill>
                  <a:srgbClr val="104031"/>
                </a:solidFill>
                <a:latin typeface="Verdana" pitchFamily="34" charset="0"/>
              </a:defRPr>
            </a:lvl7pPr>
            <a:lvl8pPr eaLnBrk="0" fontAlgn="base" hangingPunct="0"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itchFamily="34" charset="0"/>
              </a:defRPr>
            </a:lvl8pPr>
            <a:lvl9pPr eaLnBrk="0" fontAlgn="base" hangingPunct="0">
              <a:spcAft>
                <a:spcPct val="0"/>
              </a:spcAft>
              <a:defRPr sz="2000">
                <a:solidFill>
                  <a:srgbClr val="104031"/>
                </a:solidFill>
                <a:latin typeface="Verdana" pitchFamily="34" charset="0"/>
              </a:defRPr>
            </a:lvl9pPr>
          </a:lstStyle>
          <a:p>
            <a:r>
              <a:rPr lang="zh-TW" altLang="en-US" sz="36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桃連區的特色招生</a:t>
            </a:r>
          </a:p>
          <a:p>
            <a:r>
              <a:rPr lang="en-US" altLang="zh-TW" sz="36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考試入學</a:t>
            </a:r>
            <a:r>
              <a:rPr lang="en-US" altLang="zh-TW" sz="36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6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內壢高中</a:t>
            </a:r>
            <a:r>
              <a:rPr lang="en-US" altLang="zh-TW" sz="36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5" descr="Capture_2016_02_29_12_12_26_68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0"/>
            <a:ext cx="8496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文字方塊 3"/>
          <p:cNvSpPr txBox="1">
            <a:spLocks noChangeArrowheads="1"/>
          </p:cNvSpPr>
          <p:nvPr/>
        </p:nvSpPr>
        <p:spPr bwMode="auto">
          <a:xfrm>
            <a:off x="2268538" y="0"/>
            <a:ext cx="56165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104031"/>
                </a:solidFill>
                <a:latin typeface="Verdana" pitchFamily="34" charset="0"/>
              </a:defRPr>
            </a:lvl1pPr>
            <a:lvl2pPr>
              <a:defRPr sz="2800">
                <a:solidFill>
                  <a:srgbClr val="104031"/>
                </a:solidFill>
                <a:latin typeface="Verdana" pitchFamily="34" charset="0"/>
              </a:defRPr>
            </a:lvl2pPr>
            <a:lvl3pPr>
              <a:defRPr sz="2400">
                <a:solidFill>
                  <a:srgbClr val="104031"/>
                </a:solidFill>
                <a:latin typeface="Verdana" pitchFamily="34" charset="0"/>
              </a:defRPr>
            </a:lvl3pPr>
            <a:lvl4pPr>
              <a:defRPr sz="2000">
                <a:solidFill>
                  <a:srgbClr val="104031"/>
                </a:solidFill>
                <a:latin typeface="Verdana" pitchFamily="34" charset="0"/>
              </a:defRPr>
            </a:lvl4pPr>
            <a:lvl5pPr>
              <a:defRPr sz="2000">
                <a:solidFill>
                  <a:srgbClr val="104031"/>
                </a:solidFill>
                <a:latin typeface="Verdana" pitchFamily="34" charset="0"/>
              </a:defRPr>
            </a:lvl5pPr>
            <a:lvl6pPr eaLnBrk="0" fontAlgn="base" hangingPunct="0"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itchFamily="34" charset="0"/>
              </a:defRPr>
            </a:lvl6pPr>
            <a:lvl7pPr eaLnBrk="0" fontAlgn="base" hangingPunct="0">
              <a:spcAft>
                <a:spcPct val="0"/>
              </a:spcAft>
              <a:defRPr sz="2000">
                <a:solidFill>
                  <a:srgbClr val="104031"/>
                </a:solidFill>
                <a:latin typeface="Verdana" pitchFamily="34" charset="0"/>
              </a:defRPr>
            </a:lvl7pPr>
            <a:lvl8pPr eaLnBrk="0" fontAlgn="base" hangingPunct="0"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itchFamily="34" charset="0"/>
              </a:defRPr>
            </a:lvl8pPr>
            <a:lvl9pPr eaLnBrk="0" fontAlgn="base" hangingPunct="0">
              <a:spcAft>
                <a:spcPct val="0"/>
              </a:spcAft>
              <a:defRPr sz="2000">
                <a:solidFill>
                  <a:srgbClr val="104031"/>
                </a:solidFill>
                <a:latin typeface="Verdana" pitchFamily="34" charset="0"/>
              </a:defRPr>
            </a:lvl9pPr>
          </a:lstStyle>
          <a:p>
            <a:r>
              <a:rPr lang="zh-TW" altLang="en-US" sz="36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桃連區的特色招生</a:t>
            </a:r>
          </a:p>
          <a:p>
            <a:r>
              <a:rPr lang="en-US" altLang="zh-TW" sz="36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考試入學</a:t>
            </a:r>
            <a:r>
              <a:rPr lang="en-US" altLang="zh-TW" sz="36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6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內壢高中</a:t>
            </a:r>
            <a:r>
              <a:rPr lang="en-US" altLang="zh-TW" sz="36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pic>
        <p:nvPicPr>
          <p:cNvPr id="59395" name="Picture 3" descr="Capture_2016_02_29_12_12_58_78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84313"/>
            <a:ext cx="8532812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文字方塊 3"/>
          <p:cNvSpPr txBox="1">
            <a:spLocks noChangeArrowheads="1"/>
          </p:cNvSpPr>
          <p:nvPr/>
        </p:nvSpPr>
        <p:spPr bwMode="auto">
          <a:xfrm>
            <a:off x="2268538" y="0"/>
            <a:ext cx="56165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104031"/>
                </a:solidFill>
                <a:latin typeface="Verdana" pitchFamily="34" charset="0"/>
              </a:defRPr>
            </a:lvl1pPr>
            <a:lvl2pPr>
              <a:defRPr sz="2800">
                <a:solidFill>
                  <a:srgbClr val="104031"/>
                </a:solidFill>
                <a:latin typeface="Verdana" pitchFamily="34" charset="0"/>
              </a:defRPr>
            </a:lvl2pPr>
            <a:lvl3pPr>
              <a:defRPr sz="2400">
                <a:solidFill>
                  <a:srgbClr val="104031"/>
                </a:solidFill>
                <a:latin typeface="Verdana" pitchFamily="34" charset="0"/>
              </a:defRPr>
            </a:lvl3pPr>
            <a:lvl4pPr>
              <a:defRPr sz="2000">
                <a:solidFill>
                  <a:srgbClr val="104031"/>
                </a:solidFill>
                <a:latin typeface="Verdana" pitchFamily="34" charset="0"/>
              </a:defRPr>
            </a:lvl4pPr>
            <a:lvl5pPr>
              <a:defRPr sz="2000">
                <a:solidFill>
                  <a:srgbClr val="104031"/>
                </a:solidFill>
                <a:latin typeface="Verdana" pitchFamily="34" charset="0"/>
              </a:defRPr>
            </a:lvl5pPr>
            <a:lvl6pPr eaLnBrk="0" fontAlgn="base" hangingPunct="0"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itchFamily="34" charset="0"/>
              </a:defRPr>
            </a:lvl6pPr>
            <a:lvl7pPr eaLnBrk="0" fontAlgn="base" hangingPunct="0">
              <a:spcAft>
                <a:spcPct val="0"/>
              </a:spcAft>
              <a:defRPr sz="2000">
                <a:solidFill>
                  <a:srgbClr val="104031"/>
                </a:solidFill>
                <a:latin typeface="Verdana" pitchFamily="34" charset="0"/>
              </a:defRPr>
            </a:lvl7pPr>
            <a:lvl8pPr eaLnBrk="0" fontAlgn="base" hangingPunct="0"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itchFamily="34" charset="0"/>
              </a:defRPr>
            </a:lvl8pPr>
            <a:lvl9pPr eaLnBrk="0" fontAlgn="base" hangingPunct="0">
              <a:spcAft>
                <a:spcPct val="0"/>
              </a:spcAft>
              <a:defRPr sz="2000">
                <a:solidFill>
                  <a:srgbClr val="104031"/>
                </a:solidFill>
                <a:latin typeface="Verdana" pitchFamily="34" charset="0"/>
              </a:defRPr>
            </a:lvl9pPr>
          </a:lstStyle>
          <a:p>
            <a:r>
              <a:rPr lang="zh-TW" altLang="en-US" sz="36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桃連區的特色招生</a:t>
            </a:r>
          </a:p>
          <a:p>
            <a:r>
              <a:rPr lang="en-US" altLang="zh-TW" sz="36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考試入學</a:t>
            </a:r>
            <a:r>
              <a:rPr lang="en-US" altLang="zh-TW" sz="36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6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內壢高中</a:t>
            </a:r>
            <a:r>
              <a:rPr lang="en-US" altLang="zh-TW" sz="36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pic>
        <p:nvPicPr>
          <p:cNvPr id="60419" name="Picture 3" descr="Capture_2016_02_29_12_13_25_8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125538"/>
            <a:ext cx="7200900" cy="569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5435600" y="2205038"/>
            <a:ext cx="1657350" cy="6477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3" descr="Capture_2016_02_29_12_15_19_15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723900"/>
            <a:ext cx="6696075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文字方塊 3"/>
          <p:cNvSpPr txBox="1">
            <a:spLocks noChangeArrowheads="1"/>
          </p:cNvSpPr>
          <p:nvPr/>
        </p:nvSpPr>
        <p:spPr bwMode="auto">
          <a:xfrm>
            <a:off x="2987675" y="0"/>
            <a:ext cx="56165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104031"/>
                </a:solidFill>
                <a:latin typeface="Verdana" pitchFamily="34" charset="0"/>
              </a:defRPr>
            </a:lvl1pPr>
            <a:lvl2pPr>
              <a:defRPr sz="2800">
                <a:solidFill>
                  <a:srgbClr val="104031"/>
                </a:solidFill>
                <a:latin typeface="Verdana" pitchFamily="34" charset="0"/>
              </a:defRPr>
            </a:lvl2pPr>
            <a:lvl3pPr>
              <a:defRPr sz="2400">
                <a:solidFill>
                  <a:srgbClr val="104031"/>
                </a:solidFill>
                <a:latin typeface="Verdana" pitchFamily="34" charset="0"/>
              </a:defRPr>
            </a:lvl3pPr>
            <a:lvl4pPr>
              <a:defRPr sz="2000">
                <a:solidFill>
                  <a:srgbClr val="104031"/>
                </a:solidFill>
                <a:latin typeface="Verdana" pitchFamily="34" charset="0"/>
              </a:defRPr>
            </a:lvl4pPr>
            <a:lvl5pPr>
              <a:defRPr sz="2000">
                <a:solidFill>
                  <a:srgbClr val="104031"/>
                </a:solidFill>
                <a:latin typeface="Verdana" pitchFamily="34" charset="0"/>
              </a:defRPr>
            </a:lvl5pPr>
            <a:lvl6pPr eaLnBrk="0" fontAlgn="base" hangingPunct="0"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itchFamily="34" charset="0"/>
              </a:defRPr>
            </a:lvl6pPr>
            <a:lvl7pPr eaLnBrk="0" fontAlgn="base" hangingPunct="0">
              <a:spcAft>
                <a:spcPct val="0"/>
              </a:spcAft>
              <a:defRPr sz="2000">
                <a:solidFill>
                  <a:srgbClr val="104031"/>
                </a:solidFill>
                <a:latin typeface="Verdana" pitchFamily="34" charset="0"/>
              </a:defRPr>
            </a:lvl7pPr>
            <a:lvl8pPr eaLnBrk="0" fontAlgn="base" hangingPunct="0"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itchFamily="34" charset="0"/>
              </a:defRPr>
            </a:lvl8pPr>
            <a:lvl9pPr eaLnBrk="0" fontAlgn="base" hangingPunct="0">
              <a:spcAft>
                <a:spcPct val="0"/>
              </a:spcAft>
              <a:defRPr sz="2000">
                <a:solidFill>
                  <a:srgbClr val="104031"/>
                </a:solidFill>
                <a:latin typeface="Verdana" pitchFamily="34" charset="0"/>
              </a:defRPr>
            </a:lvl9pPr>
          </a:lstStyle>
          <a:p>
            <a:r>
              <a:rPr lang="zh-TW" altLang="en-US" sz="36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桃連區的特色招生</a:t>
            </a:r>
          </a:p>
          <a:p>
            <a:r>
              <a:rPr lang="en-US" altLang="zh-TW" sz="36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考試入學</a:t>
            </a:r>
            <a:r>
              <a:rPr lang="en-US" altLang="zh-TW" sz="36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600"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rPr>
              <a:t>大園國際高中</a:t>
            </a:r>
            <a:r>
              <a:rPr lang="en-US" altLang="zh-TW" sz="36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2987675" y="4868863"/>
            <a:ext cx="4032250" cy="3603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3" descr="Capture_2016_02_29_12_15_41_1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0"/>
            <a:ext cx="7056437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文字方塊 3"/>
          <p:cNvSpPr txBox="1">
            <a:spLocks noChangeArrowheads="1"/>
          </p:cNvSpPr>
          <p:nvPr/>
        </p:nvSpPr>
        <p:spPr bwMode="auto">
          <a:xfrm>
            <a:off x="2268538" y="0"/>
            <a:ext cx="56165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104031"/>
                </a:solidFill>
                <a:latin typeface="Verdana" pitchFamily="34" charset="0"/>
              </a:defRPr>
            </a:lvl1pPr>
            <a:lvl2pPr>
              <a:defRPr sz="2800">
                <a:solidFill>
                  <a:srgbClr val="104031"/>
                </a:solidFill>
                <a:latin typeface="Verdana" pitchFamily="34" charset="0"/>
              </a:defRPr>
            </a:lvl2pPr>
            <a:lvl3pPr>
              <a:defRPr sz="2400">
                <a:solidFill>
                  <a:srgbClr val="104031"/>
                </a:solidFill>
                <a:latin typeface="Verdana" pitchFamily="34" charset="0"/>
              </a:defRPr>
            </a:lvl3pPr>
            <a:lvl4pPr>
              <a:defRPr sz="2000">
                <a:solidFill>
                  <a:srgbClr val="104031"/>
                </a:solidFill>
                <a:latin typeface="Verdana" pitchFamily="34" charset="0"/>
              </a:defRPr>
            </a:lvl4pPr>
            <a:lvl5pPr>
              <a:defRPr sz="2000">
                <a:solidFill>
                  <a:srgbClr val="104031"/>
                </a:solidFill>
                <a:latin typeface="Verdana" pitchFamily="34" charset="0"/>
              </a:defRPr>
            </a:lvl5pPr>
            <a:lvl6pPr eaLnBrk="0" fontAlgn="base" hangingPunct="0"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itchFamily="34" charset="0"/>
              </a:defRPr>
            </a:lvl6pPr>
            <a:lvl7pPr eaLnBrk="0" fontAlgn="base" hangingPunct="0">
              <a:spcAft>
                <a:spcPct val="0"/>
              </a:spcAft>
              <a:defRPr sz="2000">
                <a:solidFill>
                  <a:srgbClr val="104031"/>
                </a:solidFill>
                <a:latin typeface="Verdana" pitchFamily="34" charset="0"/>
              </a:defRPr>
            </a:lvl7pPr>
            <a:lvl8pPr eaLnBrk="0" fontAlgn="base" hangingPunct="0"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itchFamily="34" charset="0"/>
              </a:defRPr>
            </a:lvl8pPr>
            <a:lvl9pPr eaLnBrk="0" fontAlgn="base" hangingPunct="0">
              <a:spcAft>
                <a:spcPct val="0"/>
              </a:spcAft>
              <a:defRPr sz="2000">
                <a:solidFill>
                  <a:srgbClr val="104031"/>
                </a:solidFill>
                <a:latin typeface="Verdana" pitchFamily="34" charset="0"/>
              </a:defRPr>
            </a:lvl9pPr>
          </a:lstStyle>
          <a:p>
            <a:r>
              <a:rPr lang="zh-TW" altLang="en-US" sz="36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桃連區的特色招生</a:t>
            </a:r>
          </a:p>
          <a:p>
            <a:r>
              <a:rPr lang="en-US" altLang="zh-TW" sz="36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考試入學</a:t>
            </a:r>
            <a:r>
              <a:rPr lang="en-US" altLang="zh-TW" sz="36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600"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rPr>
              <a:t>大園國際高中</a:t>
            </a:r>
            <a:r>
              <a:rPr lang="en-US" altLang="zh-TW" sz="36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pic>
        <p:nvPicPr>
          <p:cNvPr id="63491" name="Picture 3" descr="Capture_2016_02_29_12_16_06_4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28775"/>
            <a:ext cx="7920037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C03D5B51-010F-4DC9-8F7B-E3424A20FE50}" type="slidenum">
              <a:rPr kumimoji="0" lang="zh-TW" altLang="en-US" sz="1200">
                <a:solidFill>
                  <a:srgbClr val="898989"/>
                </a:solidFill>
                <a:latin typeface="Verdana" pitchFamily="34" charset="0"/>
                <a:ea typeface="微軟正黑體" pitchFamily="34" charset="-120"/>
              </a:rPr>
              <a:pPr algn="r" eaLnBrk="1" hangingPunct="1"/>
              <a:t>2</a:t>
            </a:fld>
            <a:endParaRPr kumimoji="0" lang="zh-TW" altLang="en-US" sz="1200">
              <a:solidFill>
                <a:srgbClr val="898989"/>
              </a:solidFill>
              <a:latin typeface="Verdana" pitchFamily="34" charset="0"/>
              <a:ea typeface="微軟正黑體" pitchFamily="34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357188" y="692696"/>
            <a:ext cx="8353425" cy="134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kumimoji="0" lang="en-US" altLang="zh-TW" sz="3200" b="1" dirty="0">
                <a:solidFill>
                  <a:srgbClr val="F0F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105</a:t>
            </a:r>
            <a:r>
              <a:rPr kumimoji="0" lang="zh-TW" altLang="en-US" sz="3200" b="1" dirty="0">
                <a:solidFill>
                  <a:srgbClr val="F0F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學年</a:t>
            </a:r>
            <a:r>
              <a:rPr kumimoji="0" lang="zh-TW" altLang="en-US" sz="3200" b="1" dirty="0">
                <a:solidFill>
                  <a:srgbClr val="0043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全國招生共</a:t>
            </a:r>
            <a:r>
              <a:rPr kumimoji="0" lang="en-US" altLang="zh-TW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8</a:t>
            </a:r>
            <a:r>
              <a:rPr kumimoji="0" lang="zh-TW" alt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區、</a:t>
            </a:r>
            <a:r>
              <a:rPr kumimoji="0" lang="en-US" altLang="zh-TW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55</a:t>
            </a:r>
            <a:r>
              <a:rPr kumimoji="0" lang="zh-TW" alt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校、</a:t>
            </a:r>
            <a:r>
              <a:rPr kumimoji="0" lang="en-US" altLang="zh-TW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175</a:t>
            </a:r>
            <a:r>
              <a:rPr kumimoji="0" lang="zh-TW" alt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班別</a:t>
            </a:r>
            <a:endParaRPr kumimoji="0" lang="en-US" altLang="zh-TW" sz="32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kumimoji="0" lang="zh-TW" altLang="en-US" sz="3200" b="1" dirty="0">
                <a:solidFill>
                  <a:srgbClr val="0043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招生名額總計</a:t>
            </a:r>
            <a:r>
              <a:rPr kumimoji="0" lang="en-US" altLang="zh-TW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6,766</a:t>
            </a:r>
            <a:r>
              <a:rPr kumimoji="0" lang="zh-TW" alt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名</a:t>
            </a:r>
            <a:r>
              <a:rPr kumimoji="0" lang="en-US" altLang="zh-TW" sz="2800" b="1" dirty="0">
                <a:solidFill>
                  <a:srgbClr val="0043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2800" b="1" dirty="0">
                <a:solidFill>
                  <a:srgbClr val="0043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不含特殊生外加名額</a:t>
            </a:r>
            <a:r>
              <a:rPr kumimoji="0" lang="en-US" altLang="zh-TW" sz="2800" b="1" dirty="0">
                <a:solidFill>
                  <a:srgbClr val="0043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endParaRPr kumimoji="0" lang="en-US" altLang="zh-TW" sz="3200" b="1" dirty="0">
              <a:solidFill>
                <a:srgbClr val="0043C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201849" name="Group 121"/>
          <p:cNvGraphicFramePr>
            <a:graphicFrameLocks noGrp="1"/>
          </p:cNvGraphicFramePr>
          <p:nvPr/>
        </p:nvGraphicFramePr>
        <p:xfrm>
          <a:off x="319088" y="1989138"/>
          <a:ext cx="8567737" cy="2560638"/>
        </p:xfrm>
        <a:graphic>
          <a:graphicData uri="http://schemas.openxmlformats.org/drawingml/2006/table">
            <a:tbl>
              <a:tblPr/>
              <a:tblGrid>
                <a:gridCol w="1228725"/>
                <a:gridCol w="815975"/>
                <a:gridCol w="814387"/>
                <a:gridCol w="815975"/>
                <a:gridCol w="865188"/>
                <a:gridCol w="765175"/>
                <a:gridCol w="815975"/>
                <a:gridCol w="815975"/>
                <a:gridCol w="815975"/>
                <a:gridCol w="814387"/>
              </a:tblGrid>
              <a:tr h="8230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105</a:t>
                      </a: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學年</a:t>
                      </a:r>
                    </a:p>
                  </a:txBody>
                  <a:tcPr marL="36000" marR="36000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基北區</a:t>
                      </a:r>
                    </a:p>
                  </a:txBody>
                  <a:tcPr marL="36000" marR="36000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桃連區</a:t>
                      </a:r>
                    </a:p>
                  </a:txBody>
                  <a:tcPr marL="36000" marR="36000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竹苗區</a:t>
                      </a:r>
                    </a:p>
                  </a:txBody>
                  <a:tcPr marL="36000" marR="36000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中投區</a:t>
                      </a:r>
                    </a:p>
                  </a:txBody>
                  <a:tcPr marL="36000" marR="36000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彰化區</a:t>
                      </a:r>
                    </a:p>
                  </a:txBody>
                  <a:tcPr marL="36000" marR="36000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嘉義區</a:t>
                      </a:r>
                    </a:p>
                  </a:txBody>
                  <a:tcPr marL="36000" marR="36000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臺南區</a:t>
                      </a:r>
                    </a:p>
                  </a:txBody>
                  <a:tcPr marL="36000" marR="36000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高雄區</a:t>
                      </a:r>
                    </a:p>
                  </a:txBody>
                  <a:tcPr marL="36000" marR="36000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總計</a:t>
                      </a:r>
                    </a:p>
                  </a:txBody>
                  <a:tcPr marL="36000" marR="36000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72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校數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kumimoji="0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55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572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班別數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58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44</a:t>
                      </a:r>
                      <a:endParaRPr kumimoji="0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175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8230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招生名額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1757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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2082</a:t>
                      </a: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</a:t>
                      </a:r>
                      <a:endParaRPr kumimoji="0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233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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1208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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247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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144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645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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450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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6766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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357188" y="4786313"/>
          <a:ext cx="8491537" cy="1805132"/>
        </p:xfrm>
        <a:graphic>
          <a:graphicData uri="http://schemas.openxmlformats.org/drawingml/2006/table">
            <a:tbl>
              <a:tblPr/>
              <a:tblGrid>
                <a:gridCol w="1152525"/>
                <a:gridCol w="814387"/>
                <a:gridCol w="815975"/>
                <a:gridCol w="815975"/>
                <a:gridCol w="815975"/>
                <a:gridCol w="814388"/>
                <a:gridCol w="815975"/>
                <a:gridCol w="815975"/>
                <a:gridCol w="814387"/>
                <a:gridCol w="815975"/>
              </a:tblGrid>
              <a:tr h="353950">
                <a:tc gridSpan="10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104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學年度統計表</a:t>
                      </a:r>
                    </a:p>
                  </a:txBody>
                  <a:tcPr marL="15509" marR="15509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53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</a:p>
                  </a:txBody>
                  <a:tcPr marL="15509" marR="155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基北區</a:t>
                      </a:r>
                    </a:p>
                  </a:txBody>
                  <a:tcPr marL="15509" marR="155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桃連區</a:t>
                      </a:r>
                    </a:p>
                  </a:txBody>
                  <a:tcPr marL="15509" marR="155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竹苗區</a:t>
                      </a:r>
                    </a:p>
                  </a:txBody>
                  <a:tcPr marL="15509" marR="155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中投區</a:t>
                      </a:r>
                    </a:p>
                  </a:txBody>
                  <a:tcPr marL="15509" marR="155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彰化區</a:t>
                      </a:r>
                    </a:p>
                  </a:txBody>
                  <a:tcPr marL="15509" marR="155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嘉義區</a:t>
                      </a:r>
                    </a:p>
                  </a:txBody>
                  <a:tcPr marL="15509" marR="155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台南區</a:t>
                      </a:r>
                    </a:p>
                  </a:txBody>
                  <a:tcPr marL="15509" marR="155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高雄區</a:t>
                      </a:r>
                    </a:p>
                  </a:txBody>
                  <a:tcPr marL="15509" marR="155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總計</a:t>
                      </a:r>
                    </a:p>
                  </a:txBody>
                  <a:tcPr marL="15509" marR="155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校數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21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5509" marR="155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9</a:t>
                      </a:r>
                      <a:endParaRPr kumimoji="0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5509" marR="155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5509" marR="155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5509" marR="155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5509" marR="155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5509" marR="155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5509" marR="155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5509" marR="155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44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5509" marR="155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班別數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51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5509" marR="155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40</a:t>
                      </a:r>
                      <a:endParaRPr kumimoji="0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5509" marR="155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5509" marR="155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5509" marR="155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5509" marR="155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5509" marR="155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12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5509" marR="155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5509" marR="155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131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5509" marR="155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招生名額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1665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5509" marR="155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1787</a:t>
                      </a:r>
                      <a:endParaRPr kumimoji="0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5509" marR="155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260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5509" marR="155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320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5509" marR="155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114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5509" marR="155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144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5509" marR="155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513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5509" marR="155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400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5509" marR="155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5203</a:t>
                      </a:r>
                      <a:endParaRPr kumimoji="0" lang="zh-TW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5509" marR="155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文字方塊 3"/>
          <p:cNvSpPr txBox="1">
            <a:spLocks noChangeArrowheads="1"/>
          </p:cNvSpPr>
          <p:nvPr/>
        </p:nvSpPr>
        <p:spPr bwMode="auto">
          <a:xfrm>
            <a:off x="2268538" y="0"/>
            <a:ext cx="56165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104031"/>
                </a:solidFill>
                <a:latin typeface="Verdana" pitchFamily="34" charset="0"/>
              </a:defRPr>
            </a:lvl1pPr>
            <a:lvl2pPr>
              <a:defRPr sz="2800">
                <a:solidFill>
                  <a:srgbClr val="104031"/>
                </a:solidFill>
                <a:latin typeface="Verdana" pitchFamily="34" charset="0"/>
              </a:defRPr>
            </a:lvl2pPr>
            <a:lvl3pPr>
              <a:defRPr sz="2400">
                <a:solidFill>
                  <a:srgbClr val="104031"/>
                </a:solidFill>
                <a:latin typeface="Verdana" pitchFamily="34" charset="0"/>
              </a:defRPr>
            </a:lvl3pPr>
            <a:lvl4pPr>
              <a:defRPr sz="2000">
                <a:solidFill>
                  <a:srgbClr val="104031"/>
                </a:solidFill>
                <a:latin typeface="Verdana" pitchFamily="34" charset="0"/>
              </a:defRPr>
            </a:lvl4pPr>
            <a:lvl5pPr>
              <a:defRPr sz="2000">
                <a:solidFill>
                  <a:srgbClr val="104031"/>
                </a:solidFill>
                <a:latin typeface="Verdana" pitchFamily="34" charset="0"/>
              </a:defRPr>
            </a:lvl5pPr>
            <a:lvl6pPr eaLnBrk="0" fontAlgn="base" hangingPunct="0"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itchFamily="34" charset="0"/>
              </a:defRPr>
            </a:lvl6pPr>
            <a:lvl7pPr eaLnBrk="0" fontAlgn="base" hangingPunct="0">
              <a:spcAft>
                <a:spcPct val="0"/>
              </a:spcAft>
              <a:defRPr sz="2000">
                <a:solidFill>
                  <a:srgbClr val="104031"/>
                </a:solidFill>
                <a:latin typeface="Verdana" pitchFamily="34" charset="0"/>
              </a:defRPr>
            </a:lvl7pPr>
            <a:lvl8pPr eaLnBrk="0" fontAlgn="base" hangingPunct="0"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itchFamily="34" charset="0"/>
              </a:defRPr>
            </a:lvl8pPr>
            <a:lvl9pPr eaLnBrk="0" fontAlgn="base" hangingPunct="0">
              <a:spcAft>
                <a:spcPct val="0"/>
              </a:spcAft>
              <a:defRPr sz="2000">
                <a:solidFill>
                  <a:srgbClr val="104031"/>
                </a:solidFill>
                <a:latin typeface="Verdana" pitchFamily="34" charset="0"/>
              </a:defRPr>
            </a:lvl9pPr>
          </a:lstStyle>
          <a:p>
            <a:r>
              <a:rPr lang="zh-TW" altLang="en-US" sz="36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桃連區的特色招生</a:t>
            </a:r>
          </a:p>
          <a:p>
            <a:r>
              <a:rPr lang="en-US" altLang="zh-TW" sz="36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考試入學</a:t>
            </a:r>
            <a:r>
              <a:rPr lang="en-US" altLang="zh-TW" sz="36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600"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rPr>
              <a:t>大園國際高中</a:t>
            </a:r>
            <a:r>
              <a:rPr lang="en-US" altLang="zh-TW" sz="36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pic>
        <p:nvPicPr>
          <p:cNvPr id="64515" name="Picture 3" descr="Capture_2016_02_29_12_16_26_37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235075"/>
            <a:ext cx="6337300" cy="562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4932363" y="2133600"/>
            <a:ext cx="1584325" cy="7191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/>
              <a:t>先免後特</a:t>
            </a:r>
            <a:r>
              <a:rPr lang="en-US" altLang="zh-TW" dirty="0" smtClean="0"/>
              <a:t>_</a:t>
            </a:r>
            <a:r>
              <a:rPr lang="zh-TW" altLang="en-US" dirty="0" smtClean="0"/>
              <a:t>志願選填</a:t>
            </a:r>
            <a:endParaRPr lang="zh-TW" altLang="en-US" dirty="0"/>
          </a:p>
        </p:txBody>
      </p:sp>
      <p:sp>
        <p:nvSpPr>
          <p:cNvPr id="65539" name="投影片編號版面配置區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rgbClr val="104031"/>
                </a:solidFill>
                <a:latin typeface="Verdana" pitchFamily="34" charset="0"/>
              </a:defRPr>
            </a:lvl1pPr>
            <a:lvl2pPr>
              <a:defRPr sz="2800">
                <a:solidFill>
                  <a:srgbClr val="104031"/>
                </a:solidFill>
                <a:latin typeface="Verdana" pitchFamily="34" charset="0"/>
              </a:defRPr>
            </a:lvl2pPr>
            <a:lvl3pPr>
              <a:defRPr sz="2400">
                <a:solidFill>
                  <a:srgbClr val="104031"/>
                </a:solidFill>
                <a:latin typeface="Verdana" pitchFamily="34" charset="0"/>
              </a:defRPr>
            </a:lvl3pPr>
            <a:lvl4pPr>
              <a:defRPr sz="2000">
                <a:solidFill>
                  <a:srgbClr val="104031"/>
                </a:solidFill>
                <a:latin typeface="Verdana" pitchFamily="34" charset="0"/>
              </a:defRPr>
            </a:lvl4pPr>
            <a:lvl5pPr>
              <a:defRPr sz="2000">
                <a:solidFill>
                  <a:srgbClr val="104031"/>
                </a:solidFill>
                <a:latin typeface="Verdana" pitchFamily="34" charset="0"/>
              </a:defRPr>
            </a:lvl5pPr>
            <a:lvl6pPr eaLnBrk="0" fontAlgn="base" hangingPunct="0"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itchFamily="34" charset="0"/>
              </a:defRPr>
            </a:lvl6pPr>
            <a:lvl7pPr eaLnBrk="0" fontAlgn="base" hangingPunct="0">
              <a:spcAft>
                <a:spcPct val="0"/>
              </a:spcAft>
              <a:defRPr sz="2000">
                <a:solidFill>
                  <a:srgbClr val="104031"/>
                </a:solidFill>
                <a:latin typeface="Verdana" pitchFamily="34" charset="0"/>
              </a:defRPr>
            </a:lvl7pPr>
            <a:lvl8pPr eaLnBrk="0" fontAlgn="base" hangingPunct="0"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itchFamily="34" charset="0"/>
              </a:defRPr>
            </a:lvl8pPr>
            <a:lvl9pPr eaLnBrk="0" fontAlgn="base" hangingPunct="0">
              <a:spcAft>
                <a:spcPct val="0"/>
              </a:spcAft>
              <a:defRPr sz="2000">
                <a:solidFill>
                  <a:srgbClr val="10403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E4E6238A-D14A-4C8A-87CE-B612D60AF3C8}" type="slidenum">
              <a:rPr kumimoji="0" lang="en-US" altLang="zh-TW" sz="1200">
                <a:solidFill>
                  <a:srgbClr val="0C3226"/>
                </a:solidFill>
              </a:rPr>
              <a:pPr algn="r" eaLnBrk="1" hangingPunct="1"/>
              <a:t>21</a:t>
            </a:fld>
            <a:endParaRPr kumimoji="0" lang="en-US" altLang="zh-TW" sz="1200">
              <a:solidFill>
                <a:srgbClr val="0C3226"/>
              </a:solidFill>
            </a:endParaRPr>
          </a:p>
        </p:txBody>
      </p:sp>
      <p:graphicFrame>
        <p:nvGraphicFramePr>
          <p:cNvPr id="10" name="內容版面配置區 9"/>
          <p:cNvGraphicFramePr>
            <a:graphicFrameLocks noGrp="1"/>
          </p:cNvGraphicFramePr>
          <p:nvPr>
            <p:ph idx="4294967295"/>
          </p:nvPr>
        </p:nvGraphicFramePr>
        <p:xfrm>
          <a:off x="1187450" y="1557338"/>
          <a:ext cx="7488238" cy="5156199"/>
        </p:xfrm>
        <a:graphic>
          <a:graphicData uri="http://schemas.openxmlformats.org/drawingml/2006/table">
            <a:tbl>
              <a:tblPr/>
              <a:tblGrid>
                <a:gridCol w="1247775"/>
                <a:gridCol w="1017588"/>
                <a:gridCol w="1933575"/>
                <a:gridCol w="1262062"/>
                <a:gridCol w="2027238"/>
              </a:tblGrid>
              <a:tr h="64017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微軟正黑體" panose="020B0604030504040204" pitchFamily="34" charset="-120"/>
                        </a:rPr>
                        <a:t>分發編號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微軟正黑體" panose="020B0604030504040204" pitchFamily="34" charset="-120"/>
                        </a:rPr>
                        <a:t>免視</a:t>
                      </a: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微軟正黑體" panose="020B0604030504040204" pitchFamily="34" charset="-120"/>
                        </a:rPr>
                        <a:t>志願數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微軟正黑體" panose="020B0604030504040204" pitchFamily="34" charset="-120"/>
                        </a:rPr>
                        <a:t>免試校科</a:t>
                      </a: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  <a:ea typeface="微軟正黑體" panose="020B0604030504040204" pitchFamily="34" charset="-120"/>
                        </a:rPr>
                        <a:t>鎖定不動</a:t>
                      </a: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  <a:ea typeface="微軟正黑體" panose="020B0604030504040204" pitchFamily="34" charset="-120"/>
                        </a:rPr>
                        <a:t>)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Verdana" panose="020B0604030504040204" pitchFamily="34" charset="0"/>
                        <a:ea typeface="微軟正黑體" panose="020B0604030504040204" pitchFamily="34" charset="-12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微軟正黑體" panose="020B0604030504040204" pitchFamily="34" charset="-120"/>
                        </a:rPr>
                        <a:t>特招考試</a:t>
                      </a: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微軟正黑體" panose="020B0604030504040204" pitchFamily="34" charset="-120"/>
                        </a:rPr>
                        <a:t>志願數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微軟正黑體" panose="020B0604030504040204" pitchFamily="34" charset="-120"/>
                        </a:rPr>
                        <a:t>特招考試</a:t>
                      </a: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微軟正黑體" panose="020B0604030504040204" pitchFamily="34" charset="-120"/>
                        </a:rPr>
                        <a:t>校科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69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微軟正黑體" panose="020B0604030504040204" pitchFamily="34" charset="-120"/>
                        </a:rPr>
                        <a:t>1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微軟正黑體" panose="020B0604030504040204" pitchFamily="34" charset="-12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微軟正黑體" panose="020B0604030504040204" pitchFamily="34" charset="-120"/>
                        </a:rPr>
                        <a:t>**高中普通科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微軟正黑體" panose="020B0604030504040204" pitchFamily="34" charset="-12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微軟正黑體" panose="020B0604030504040204" pitchFamily="34" charset="-12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</a:tr>
              <a:tr h="3969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5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微軟正黑體" panose="020B0604030504040204" pitchFamily="34" charset="-120"/>
                        </a:rPr>
                        <a:t>2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微軟正黑體" panose="020B0604030504040204" pitchFamily="34" charset="-12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5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微軟正黑體" panose="020B0604030504040204" pitchFamily="34" charset="-120"/>
                        </a:rPr>
                        <a:t>++</a:t>
                      </a: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微軟正黑體" panose="020B0604030504040204" pitchFamily="34" charset="-120"/>
                        </a:rPr>
                        <a:t>高中普通科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5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微軟正黑體" panose="020B0604030504040204" pitchFamily="34" charset="-12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5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微軟正黑體" panose="020B0604030504040204" pitchFamily="34" charset="-12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5E8"/>
                    </a:solidFill>
                  </a:tcPr>
                </a:tc>
              </a:tr>
              <a:tr h="3969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微軟正黑體" panose="020B0604030504040204" pitchFamily="34" charset="-120"/>
                        </a:rPr>
                        <a:t>3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微軟正黑體" panose="020B0604030504040204" pitchFamily="34" charset="-12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微軟正黑體" panose="020B0604030504040204" pitchFamily="34" charset="-120"/>
                        </a:rPr>
                        <a:t>**五專護理科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微軟正黑體" panose="020B0604030504040204" pitchFamily="34" charset="-12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微軟正黑體" panose="020B0604030504040204" pitchFamily="34" charset="-12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</a:tr>
              <a:tr h="3969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5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微軟正黑體" panose="020B0604030504040204" pitchFamily="34" charset="-12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5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微軟正黑體" panose="020B0604030504040204" pitchFamily="34" charset="-12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5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微軟正黑體" panose="020B0604030504040204" pitchFamily="34" charset="-120"/>
                        </a:rPr>
                        <a:t>1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微軟正黑體" panose="020B0604030504040204" pitchFamily="34" charset="-12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5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微軟正黑體" panose="020B0604030504040204" pitchFamily="34" charset="-120"/>
                        </a:rPr>
                        <a:t>大園國際高中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5E8"/>
                    </a:solidFill>
                  </a:tcPr>
                </a:tc>
              </a:tr>
              <a:tr h="3969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微軟正黑體" panose="020B0604030504040204" pitchFamily="34" charset="-120"/>
                        </a:rPr>
                        <a:t>4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微軟正黑體" panose="020B0604030504040204" pitchFamily="34" charset="-12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微軟正黑體" panose="020B0604030504040204" pitchFamily="34" charset="-120"/>
                        </a:rPr>
                        <a:t>**高職應外科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微軟正黑體" panose="020B0604030504040204" pitchFamily="34" charset="-12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微軟正黑體" panose="020B0604030504040204" pitchFamily="34" charset="-12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</a:tr>
              <a:tr h="3969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5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微軟正黑體" panose="020B0604030504040204" pitchFamily="34" charset="-120"/>
                        </a:rPr>
                        <a:t>5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微軟正黑體" panose="020B0604030504040204" pitchFamily="34" charset="-12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5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微軟正黑體" panose="020B0604030504040204" pitchFamily="34" charset="-120"/>
                        </a:rPr>
                        <a:t>--</a:t>
                      </a: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微軟正黑體" panose="020B0604030504040204" pitchFamily="34" charset="-120"/>
                        </a:rPr>
                        <a:t>高職應外科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5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微軟正黑體" panose="020B0604030504040204" pitchFamily="34" charset="-12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5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微軟正黑體" panose="020B0604030504040204" pitchFamily="34" charset="-12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5E8"/>
                    </a:solidFill>
                  </a:tcPr>
                </a:tc>
              </a:tr>
              <a:tr h="3969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微軟正黑體" panose="020B0604030504040204" pitchFamily="34" charset="-120"/>
                        </a:rPr>
                        <a:t>6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微軟正黑體" panose="020B0604030504040204" pitchFamily="34" charset="-12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微軟正黑體" panose="020B0604030504040204" pitchFamily="34" charset="-120"/>
                        </a:rPr>
                        <a:t>++</a:t>
                      </a: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微軟正黑體" panose="020B0604030504040204" pitchFamily="34" charset="-120"/>
                        </a:rPr>
                        <a:t>高職化工科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微軟正黑體" panose="020B0604030504040204" pitchFamily="34" charset="-12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微軟正黑體" panose="020B0604030504040204" pitchFamily="34" charset="-12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</a:tr>
              <a:tr h="173758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微軟正黑體" panose="020B0604030504040204" pitchFamily="34" charset="-120"/>
                        </a:rPr>
                        <a:t>說明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5E8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微軟正黑體" panose="020B0604030504040204" pitchFamily="34" charset="-120"/>
                        </a:rPr>
                        <a:t>免試至多</a:t>
                      </a: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微軟正黑體" panose="020B0604030504040204" pitchFamily="34" charset="-120"/>
                        </a:rPr>
                        <a:t>40</a:t>
                      </a: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微軟正黑體" panose="020B0604030504040204" pitchFamily="34" charset="-120"/>
                        </a:rPr>
                        <a:t>個志願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5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微軟正黑體" panose="020B0604030504040204" pitchFamily="34" charset="-120"/>
                        </a:rPr>
                        <a:t>特招考試</a:t>
                      </a: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微軟正黑體" panose="020B0604030504040204" pitchFamily="34" charset="-120"/>
                        </a:rPr>
                        <a:t>1~2</a:t>
                      </a: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微軟正黑體" panose="020B0604030504040204" pitchFamily="34" charset="-120"/>
                        </a:rPr>
                        <a:t>個志願</a:t>
                      </a: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微軟正黑體" panose="020B0604030504040204" pitchFamily="34" charset="-120"/>
                        </a:rPr>
                        <a:t>◎</a:t>
                      </a: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微軟正黑體" panose="020B0604030504040204" pitchFamily="34" charset="-120"/>
                        </a:rPr>
                        <a:t>大園國際高中：語文國際教育班。</a:t>
                      </a: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微軟正黑體" panose="020B0604030504040204" pitchFamily="34" charset="-120"/>
                        </a:rPr>
                        <a:t>◎</a:t>
                      </a: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微軟正黑體" panose="020B0604030504040204" pitchFamily="34" charset="-120"/>
                        </a:rPr>
                        <a:t>內壢高中：數理科技國際教育班、語文國際教育班。</a:t>
                      </a: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微軟正黑體" panose="020B0604030504040204" pitchFamily="34" charset="-12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5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11040FF2-7FE2-4171-9499-81B99956D994}" type="slidenum">
              <a:rPr kumimoji="0" lang="zh-TW" altLang="en-US" sz="1200">
                <a:solidFill>
                  <a:srgbClr val="898989"/>
                </a:solidFill>
                <a:latin typeface="Verdana" pitchFamily="34" charset="0"/>
                <a:ea typeface="微軟正黑體" pitchFamily="34" charset="-120"/>
              </a:rPr>
              <a:pPr algn="r" eaLnBrk="1" hangingPunct="1"/>
              <a:t>3</a:t>
            </a:fld>
            <a:endParaRPr kumimoji="0" lang="zh-TW" altLang="en-US" sz="1200">
              <a:solidFill>
                <a:srgbClr val="898989"/>
              </a:solidFill>
              <a:latin typeface="Verdana" pitchFamily="34" charset="0"/>
              <a:ea typeface="微軟正黑體" pitchFamily="34" charset="-120"/>
            </a:endParaRPr>
          </a:p>
        </p:txBody>
      </p:sp>
      <p:sp>
        <p:nvSpPr>
          <p:cNvPr id="46083" name="內容版面配置區 2"/>
          <p:cNvSpPr>
            <a:spLocks noGrp="1"/>
          </p:cNvSpPr>
          <p:nvPr>
            <p:ph idx="4294967295"/>
          </p:nvPr>
        </p:nvSpPr>
        <p:spPr>
          <a:xfrm>
            <a:off x="107950" y="1484313"/>
            <a:ext cx="5111750" cy="4752975"/>
          </a:xfrm>
        </p:spPr>
        <p:txBody>
          <a:bodyPr/>
          <a:lstStyle/>
          <a:p>
            <a:pPr>
              <a:buFontTx/>
              <a:buBlip>
                <a:blip r:embed="rId3"/>
              </a:buBlip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以專業群科區分：</a:t>
            </a:r>
          </a:p>
        </p:txBody>
      </p:sp>
      <p:sp>
        <p:nvSpPr>
          <p:cNvPr id="46084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91513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105</a:t>
            </a:r>
            <a:r>
              <a:rPr lang="zh-TW" altLang="en-US" dirty="0" smtClean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學年度辦理學校現況 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539552" y="2060848"/>
          <a:ext cx="8064900" cy="3818025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672075"/>
                <a:gridCol w="672075"/>
                <a:gridCol w="672075"/>
                <a:gridCol w="672075"/>
                <a:gridCol w="672075"/>
                <a:gridCol w="672075"/>
                <a:gridCol w="672075"/>
                <a:gridCol w="672075"/>
                <a:gridCol w="672075"/>
                <a:gridCol w="672075"/>
                <a:gridCol w="672075"/>
                <a:gridCol w="672075"/>
              </a:tblGrid>
              <a:tr h="525556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997" marR="8997" marT="8997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70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機械群</a:t>
                      </a:r>
                      <a:endParaRPr lang="zh-TW" altLang="en-US" sz="17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997" marR="8997" marT="899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70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動力</a:t>
                      </a:r>
                      <a:r>
                        <a:rPr lang="en-US" altLang="zh-TW" sz="170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altLang="zh-TW" sz="170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70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機械</a:t>
                      </a:r>
                      <a:r>
                        <a:rPr lang="zh-TW" altLang="en-US" sz="170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群</a:t>
                      </a:r>
                      <a:endParaRPr lang="zh-TW" altLang="en-US" sz="17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997" marR="8997" marT="899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70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電機與電子群</a:t>
                      </a:r>
                      <a:endParaRPr lang="zh-TW" altLang="en-US" sz="17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997" marR="8997" marT="899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70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土木</a:t>
                      </a:r>
                      <a:r>
                        <a:rPr lang="en-US" altLang="zh-TW" sz="170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altLang="zh-TW" sz="170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70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建築</a:t>
                      </a:r>
                      <a:r>
                        <a:rPr lang="zh-TW" altLang="en-US" sz="170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群</a:t>
                      </a:r>
                      <a:endParaRPr lang="zh-TW" altLang="en-US" sz="17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997" marR="8997" marT="899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70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商業與管理群</a:t>
                      </a:r>
                      <a:endParaRPr lang="zh-TW" altLang="en-US" sz="17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997" marR="8997" marT="899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70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外語群</a:t>
                      </a:r>
                      <a:endParaRPr lang="zh-TW" altLang="en-US" sz="17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997" marR="8997" marT="899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70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設計群</a:t>
                      </a:r>
                      <a:endParaRPr lang="zh-TW" altLang="en-US" sz="17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997" marR="8997" marT="899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70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農業群</a:t>
                      </a:r>
                      <a:endParaRPr lang="zh-TW" altLang="en-US" sz="17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997" marR="8997" marT="899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70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家政群</a:t>
                      </a:r>
                      <a:endParaRPr lang="zh-TW" altLang="en-US" sz="17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997" marR="8997" marT="899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70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餐旅群</a:t>
                      </a:r>
                      <a:endParaRPr lang="zh-TW" altLang="en-US" sz="17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997" marR="8997" marT="899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70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藝術群</a:t>
                      </a:r>
                      <a:endParaRPr lang="zh-TW" altLang="en-US" sz="17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997" marR="8997" marT="899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70C0">
                        <a:alpha val="80000"/>
                      </a:srgbClr>
                    </a:solidFill>
                  </a:tcPr>
                </a:tc>
              </a:tr>
              <a:tr h="544354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7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就學</a:t>
                      </a:r>
                      <a:endParaRPr lang="en-US" altLang="zh-TW" sz="1700" u="none" strike="noStrike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7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區</a:t>
                      </a:r>
                      <a:r>
                        <a:rPr lang="zh-TW" altLang="en-US" sz="17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</a:t>
                      </a:r>
                      <a:endParaRPr lang="zh-TW" alt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en-US" altLang="zh-TW" sz="18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en-US" altLang="zh-TW" sz="18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997" marR="8997" marT="8997" marB="0" anchor="ctr"/>
                </a:tc>
              </a:tr>
              <a:tr h="544354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7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校數</a:t>
                      </a:r>
                      <a:endParaRPr lang="zh-TW" alt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en-US" altLang="zh-TW" sz="18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en-US" altLang="zh-TW" sz="18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997" marR="8997" marT="8997" marB="0" anchor="ctr"/>
                </a:tc>
              </a:tr>
              <a:tr h="544354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7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班別數</a:t>
                      </a:r>
                      <a:endParaRPr lang="zh-TW" alt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en-US" altLang="zh-TW" sz="18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en-US" altLang="zh-TW" sz="18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997" marR="8997" marT="8997" marB="0" anchor="ctr"/>
                </a:tc>
              </a:tr>
              <a:tr h="544354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7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班級數</a:t>
                      </a:r>
                      <a:r>
                        <a:rPr lang="en-US" altLang="zh-TW" sz="17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7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組</a:t>
                      </a:r>
                      <a:r>
                        <a:rPr lang="en-US" altLang="zh-TW" sz="17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altLang="zh-TW" sz="17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en-US" altLang="zh-TW" sz="18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27.5</a:t>
                      </a:r>
                      <a:endParaRPr lang="en-US" altLang="zh-TW" sz="18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36.5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997" marR="8997" marT="8997" marB="0" anchor="ctr"/>
                </a:tc>
              </a:tr>
              <a:tr h="56909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70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名額</a:t>
                      </a:r>
                      <a:endParaRPr lang="zh-TW" altLang="en-US" sz="17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997" marR="8997" marT="8997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434</a:t>
                      </a:r>
                      <a:endParaRPr lang="en-US" altLang="zh-TW" sz="18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997" marR="8997" marT="899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612</a:t>
                      </a:r>
                      <a:endParaRPr lang="en-US" altLang="zh-TW" sz="18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997" marR="8997" marT="899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1027</a:t>
                      </a:r>
                      <a:endParaRPr lang="en-US" altLang="zh-TW" sz="18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997" marR="8997" marT="899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78</a:t>
                      </a:r>
                      <a:endParaRPr lang="en-US" altLang="zh-TW" sz="18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997" marR="8997" marT="899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691</a:t>
                      </a:r>
                      <a:endParaRPr lang="en-US" altLang="zh-TW" sz="18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997" marR="8997" marT="899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691</a:t>
                      </a:r>
                      <a:endParaRPr lang="en-US" altLang="zh-TW" sz="18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997" marR="8997" marT="899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955</a:t>
                      </a:r>
                      <a:endParaRPr lang="en-US" altLang="zh-TW" sz="18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997" marR="8997" marT="899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63</a:t>
                      </a:r>
                      <a:endParaRPr lang="en-US" altLang="zh-TW" sz="18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997" marR="8997" marT="899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485</a:t>
                      </a:r>
                      <a:endParaRPr lang="en-US" altLang="zh-TW" sz="18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997" marR="8997" marT="899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1627</a:t>
                      </a:r>
                      <a:endParaRPr lang="en-US" altLang="zh-TW" sz="18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997" marR="8997" marT="899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103</a:t>
                      </a:r>
                      <a:endParaRPr lang="en-US" altLang="zh-TW" sz="18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997" marR="8997" marT="899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70C0">
                        <a:alpha val="80000"/>
                      </a:srgbClr>
                    </a:solidFill>
                  </a:tcPr>
                </a:tc>
              </a:tr>
              <a:tr h="544354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比率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6.41%</a:t>
                      </a:r>
                      <a:endParaRPr lang="en-US" altLang="zh-TW" sz="15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89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9.05%</a:t>
                      </a:r>
                      <a:endParaRPr lang="en-US" altLang="zh-TW" sz="15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89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15.18%</a:t>
                      </a:r>
                      <a:endParaRPr lang="en-US" altLang="zh-TW" sz="15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89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1.15%</a:t>
                      </a:r>
                      <a:endParaRPr lang="en-US" altLang="zh-TW" sz="15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89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10.21%</a:t>
                      </a:r>
                      <a:endParaRPr lang="en-US" altLang="zh-TW" sz="15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89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10.21%</a:t>
                      </a:r>
                      <a:endParaRPr lang="en-US" altLang="zh-TW" sz="15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89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14.11%</a:t>
                      </a:r>
                      <a:endParaRPr lang="en-US" altLang="zh-TW" sz="15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89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0.93%</a:t>
                      </a:r>
                      <a:endParaRPr lang="en-US" altLang="zh-TW" sz="15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89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7.17%</a:t>
                      </a:r>
                      <a:endParaRPr lang="en-US" altLang="zh-TW" sz="15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89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24.05%</a:t>
                      </a:r>
                      <a:endParaRPr lang="en-US" altLang="zh-TW" sz="15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89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1.52%</a:t>
                      </a:r>
                      <a:endParaRPr lang="en-US" altLang="zh-TW" sz="15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8997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6335" y="468734"/>
            <a:ext cx="7848872" cy="36004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zh-TW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105</a:t>
            </a:r>
            <a:r>
              <a:rPr lang="zh-TW" alt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學年</a:t>
            </a:r>
            <a:r>
              <a:rPr lang="zh-TW" alt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度特色招生甄選入學辦理概況</a:t>
            </a:r>
            <a:r>
              <a:rPr lang="en-US" altLang="zh-TW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(</a:t>
            </a:r>
            <a:r>
              <a:rPr lang="zh-TW" alt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桃連區一</a:t>
            </a:r>
            <a:r>
              <a:rPr lang="en-US" altLang="zh-TW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)</a:t>
            </a:r>
            <a:endParaRPr lang="zh-TW" altLang="en-US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endParaRPr>
          </a:p>
        </p:txBody>
      </p:sp>
      <p:graphicFrame>
        <p:nvGraphicFramePr>
          <p:cNvPr id="116802" name="Group 66"/>
          <p:cNvGraphicFramePr>
            <a:graphicFrameLocks noGrp="1"/>
          </p:cNvGraphicFramePr>
          <p:nvPr/>
        </p:nvGraphicFramePr>
        <p:xfrm>
          <a:off x="463550" y="1409701"/>
          <a:ext cx="8353425" cy="5460965"/>
        </p:xfrm>
        <a:graphic>
          <a:graphicData uri="http://schemas.openxmlformats.org/drawingml/2006/table">
            <a:tbl>
              <a:tblPr/>
              <a:tblGrid>
                <a:gridCol w="2544763"/>
                <a:gridCol w="3073400"/>
                <a:gridCol w="584200"/>
                <a:gridCol w="874712"/>
                <a:gridCol w="1276350"/>
              </a:tblGrid>
              <a:tr h="2753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桃園市私立新興高中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機械科特色班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50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50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機械群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27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桃園市私立新興高中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飛機修護科特色班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50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186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動機群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27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桃園市私立方曙商工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飛機修護科特色班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40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627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桃園市私立大興高中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飛機修護科特色班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48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627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桃園市私立永平工商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汽車科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維修實務特色班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48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627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桃園市私立新興高中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資訊科特色班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50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262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電機群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27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桃園市私立育達高中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資訊科特色班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48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627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桃園市私立治平高中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資訊科特色班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48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627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桃園市私立治平高中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電機科特色班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48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627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桃園市私立方曙商工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資訊科機器人特色班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455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桃園市私立振聲高中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資訊科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資訊技能務實致用班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48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627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桃園市私立六和高中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電機科特色班</a:t>
                      </a: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24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24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機械群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920880" cy="50405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zh-TW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105</a:t>
            </a:r>
            <a:r>
              <a:rPr lang="zh-TW" alt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學年</a:t>
            </a:r>
            <a:r>
              <a:rPr lang="zh-TW" alt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度特色招生甄選入學辦理概況</a:t>
            </a:r>
            <a:r>
              <a:rPr lang="en-US" altLang="zh-TW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(</a:t>
            </a:r>
            <a:r>
              <a:rPr lang="zh-TW" alt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桃連區二</a:t>
            </a:r>
            <a:r>
              <a:rPr lang="en-US" altLang="zh-TW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)</a:t>
            </a:r>
            <a:endParaRPr lang="zh-TW" alt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endParaRPr>
          </a:p>
        </p:txBody>
      </p:sp>
      <p:graphicFrame>
        <p:nvGraphicFramePr>
          <p:cNvPr id="43080" name="Group 72"/>
          <p:cNvGraphicFramePr>
            <a:graphicFrameLocks noGrp="1"/>
          </p:cNvGraphicFramePr>
          <p:nvPr/>
        </p:nvGraphicFramePr>
        <p:xfrm>
          <a:off x="468313" y="1268413"/>
          <a:ext cx="8218487" cy="5362569"/>
        </p:xfrm>
        <a:graphic>
          <a:graphicData uri="http://schemas.openxmlformats.org/drawingml/2006/table">
            <a:tbl>
              <a:tblPr/>
              <a:tblGrid>
                <a:gridCol w="2503487"/>
                <a:gridCol w="2847975"/>
                <a:gridCol w="750888"/>
                <a:gridCol w="860425"/>
                <a:gridCol w="1255712"/>
              </a:tblGrid>
              <a:tr h="3698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桃園市私立新興高中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資料處理科特色班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50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7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340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7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商管群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桃園市私立新興高中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國際貿易科特色班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50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539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桃園縣私立振聲高中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電椅商務科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電子商務經營實務班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48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698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桃園市私立育達高中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資料處理科特色班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48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698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桃園市私立育達高中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流通管理科特色班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48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698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桃園市私立永平工商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資料處理科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多媒體特色班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48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698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桃園市私立治平高中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資料處理科特色班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48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698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桃園市私立新興高中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應用外語科特色班（日文組）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50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7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330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7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外語群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桃園市私立新興高中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觀光英文特色班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50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698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桃園市私立育達高中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應用外語科特色班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48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698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桃園市立壽山高中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應用外語科特色班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38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698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桃園市私立振聲高中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應用外語科特色班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48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698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桃園市私立治平高中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國際特色班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英文組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48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698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桃園市私立治平高中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國際特色班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日文組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48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992888" cy="64807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zh-TW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105</a:t>
            </a:r>
            <a:r>
              <a:rPr lang="zh-TW" alt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學年</a:t>
            </a:r>
            <a:r>
              <a:rPr lang="zh-TW" alt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度特色招生甄選入學辦理概況</a:t>
            </a:r>
            <a:r>
              <a:rPr lang="en-US" altLang="zh-TW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(</a:t>
            </a:r>
            <a:r>
              <a:rPr lang="zh-TW" alt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桃連區三</a:t>
            </a:r>
            <a:r>
              <a:rPr lang="en-US" altLang="zh-TW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)</a:t>
            </a:r>
            <a:endParaRPr lang="zh-TW" altLang="en-US" sz="48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endParaRPr>
          </a:p>
        </p:txBody>
      </p:sp>
      <p:graphicFrame>
        <p:nvGraphicFramePr>
          <p:cNvPr id="44082" name="Group 50"/>
          <p:cNvGraphicFramePr>
            <a:graphicFrameLocks noGrp="1"/>
          </p:cNvGraphicFramePr>
          <p:nvPr/>
        </p:nvGraphicFramePr>
        <p:xfrm>
          <a:off x="323850" y="1989138"/>
          <a:ext cx="8280400" cy="3375027"/>
        </p:xfrm>
        <a:graphic>
          <a:graphicData uri="http://schemas.openxmlformats.org/drawingml/2006/table">
            <a:tbl>
              <a:tblPr/>
              <a:tblGrid>
                <a:gridCol w="2522538"/>
                <a:gridCol w="3309937"/>
                <a:gridCol w="315913"/>
                <a:gridCol w="866775"/>
                <a:gridCol w="1265237"/>
              </a:tblGrid>
              <a:tr h="647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國立台北科大附屬桃園農工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農業群特色班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農業群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桃園市私立育達高中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時尚造型科特色班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48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192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家政群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桃園市私立育達高中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幼兒保育科特色班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96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54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桃園市私立治平高中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時尚造型設計特色班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48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63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桃園市私立新興高中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多媒體設計科特色班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50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146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設計群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桃園市私立振聲高中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多媒體設計科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數位媒體特色班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48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52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桃園市私立育達高中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廣告設計科特色班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48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992888" cy="64807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zh-TW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105</a:t>
            </a:r>
            <a:r>
              <a:rPr lang="zh-TW" alt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學年</a:t>
            </a:r>
            <a:r>
              <a:rPr lang="zh-TW" alt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度特色招生甄選入學辦理概況</a:t>
            </a:r>
            <a:r>
              <a:rPr lang="en-US" altLang="zh-TW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(</a:t>
            </a:r>
            <a:r>
              <a:rPr lang="zh-TW" alt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桃連區四</a:t>
            </a:r>
            <a:r>
              <a:rPr lang="en-US" altLang="zh-TW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)</a:t>
            </a:r>
            <a:endParaRPr lang="zh-TW" altLang="en-US" sz="48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endParaRPr>
          </a:p>
        </p:txBody>
      </p:sp>
      <p:graphicFrame>
        <p:nvGraphicFramePr>
          <p:cNvPr id="45117" name="Group 61"/>
          <p:cNvGraphicFramePr>
            <a:graphicFrameLocks noGrp="1"/>
          </p:cNvGraphicFramePr>
          <p:nvPr/>
        </p:nvGraphicFramePr>
        <p:xfrm>
          <a:off x="661988" y="1628775"/>
          <a:ext cx="8075612" cy="4833940"/>
        </p:xfrm>
        <a:graphic>
          <a:graphicData uri="http://schemas.openxmlformats.org/drawingml/2006/table">
            <a:tbl>
              <a:tblPr/>
              <a:tblGrid>
                <a:gridCol w="2460625"/>
                <a:gridCol w="3094037"/>
                <a:gridCol w="441325"/>
                <a:gridCol w="846138"/>
                <a:gridCol w="1233487"/>
              </a:tblGrid>
              <a:tr h="4159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桃園市私立新興高中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觀光事業科特色班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50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10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474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10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餐旅群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39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桃園市私立振聲高中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觀光事業科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餐旅管理班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英日文組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48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984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桃園市私立光啟高中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餐飲管理科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159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桃園市私立育達高中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餐飲管理科特色班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96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159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桃園市私立方曙商工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餐飲科微型創業特色班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159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桃園市私立永平工商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餐飲管理科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中式點心特色班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48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159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桃園市私立永平工商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餐飲管理科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烘焙特色班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48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540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桃園市私立永平工商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餐飲管理科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鐵板燒料理特色班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48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159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桃園市私立永平工商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觀光事業科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飲料調製特色班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48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159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桃園市私立永平工商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餐飲管理科（日本料理特色班）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48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159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桃園市私立永平工商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表演藝術科（綜藝表演特色班）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48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48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藝術群</a:t>
                      </a:r>
                    </a:p>
                  </a:txBody>
                  <a:tcPr marL="5297" marR="5297" marT="529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137" name="Group 57"/>
          <p:cNvGraphicFramePr>
            <a:graphicFrameLocks noGrp="1"/>
          </p:cNvGraphicFramePr>
          <p:nvPr/>
        </p:nvGraphicFramePr>
        <p:xfrm>
          <a:off x="250825" y="1120775"/>
          <a:ext cx="8569325" cy="5268279"/>
        </p:xfrm>
        <a:graphic>
          <a:graphicData uri="http://schemas.openxmlformats.org/drawingml/2006/table">
            <a:tbl>
              <a:tblPr/>
              <a:tblGrid>
                <a:gridCol w="1368425"/>
                <a:gridCol w="576263"/>
                <a:gridCol w="6624637"/>
              </a:tblGrid>
              <a:tr h="37306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             </a:t>
                      </a:r>
                      <a:r>
                        <a:rPr kumimoji="0" lang="zh-TW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各校術科考試類型歸類</a:t>
                      </a:r>
                    </a:p>
                  </a:txBody>
                  <a:tcPr marL="52808" marR="5280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考試類型</a:t>
                      </a:r>
                    </a:p>
                  </a:txBody>
                  <a:tcPr marL="52808" marR="5280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科數</a:t>
                      </a:r>
                    </a:p>
                  </a:txBody>
                  <a:tcPr marL="52808" marR="5280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學校科別</a:t>
                      </a:r>
                    </a:p>
                  </a:txBody>
                  <a:tcPr marL="52808" marR="5280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5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術科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+</a:t>
                      </a:r>
                      <a:r>
                        <a:rPr kumimoji="0" lang="zh-TW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面試</a:t>
                      </a:r>
                    </a:p>
                  </a:txBody>
                  <a:tcPr marL="52808" marR="5280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27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2808" marR="5280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大興飛修、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六和機電</a:t>
                      </a:r>
                      <a:r>
                        <a:rPr kumimoji="0" lang="zh-TW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kumimoji="0" lang="zh-TW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育達資訊、育達資處、育達應外、育達廣設、育達時尚、育達幼保、育達餐管、方曙飛修、方曙資訊、方曙餐飲、治平資訊、治平資處、治平應外（英文）、治平應外（日文）、治平電機、治平時尚、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永平資處</a:t>
                      </a:r>
                      <a:r>
                        <a:rPr kumimoji="0" lang="zh-TW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、永平汽車、永平餐管（中式點心）、永平餐管（烘焙）、永平餐管（鐵板燒） 、永平餐管（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泰式</a:t>
                      </a:r>
                      <a:r>
                        <a:rPr kumimoji="0" lang="zh-TW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料理）、永平餐管（日本料理）、永平觀光（飲料調製）、永平表演藝術</a:t>
                      </a:r>
                    </a:p>
                  </a:txBody>
                  <a:tcPr marL="52808" marR="5280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術科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+</a:t>
                      </a:r>
                      <a:r>
                        <a:rPr kumimoji="0" lang="zh-TW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書審</a:t>
                      </a:r>
                    </a:p>
                  </a:txBody>
                  <a:tcPr marL="52808" marR="5280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2808" marR="5280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壽山應外</a:t>
                      </a:r>
                      <a:r>
                        <a:rPr kumimoji="0" lang="zh-TW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Times New Roman" pitchFamily="18" charset="0"/>
                        </a:rPr>
                        <a:t>光啟餐旅</a:t>
                      </a:r>
                      <a:r>
                        <a:rPr kumimoji="0" lang="zh-TW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</a:p>
                  </a:txBody>
                  <a:tcPr marL="52808" marR="5280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4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術科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+</a:t>
                      </a:r>
                      <a:r>
                        <a:rPr kumimoji="0" lang="zh-TW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面試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+</a:t>
                      </a:r>
                      <a:r>
                        <a:rPr kumimoji="0" lang="zh-TW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書審</a:t>
                      </a:r>
                    </a:p>
                  </a:txBody>
                  <a:tcPr marL="52808" marR="5280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14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2808" marR="5280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桃農農業群特色班、新興機械、新興飛修、新興資訊、新興資處、新興國貿、新興應外（日文）、新興觀光英文、新興多媒設計、新興觀光事業、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振聲多媒體設計</a:t>
                      </a:r>
                      <a:r>
                        <a:rPr kumimoji="0" lang="zh-TW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振聲觀光</a:t>
                      </a:r>
                      <a:r>
                        <a:rPr kumimoji="0" lang="zh-TW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振聲資訊</a:t>
                      </a:r>
                      <a:r>
                        <a:rPr kumimoji="0" lang="zh-TW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振聲電子商務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2808" marR="5280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面試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+</a:t>
                      </a:r>
                      <a:r>
                        <a:rPr kumimoji="0" lang="zh-TW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書審</a:t>
                      </a:r>
                    </a:p>
                  </a:txBody>
                  <a:tcPr marL="52808" marR="5280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2808" marR="5280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振聲應外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2808" marR="5280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合計</a:t>
                      </a:r>
                    </a:p>
                  </a:txBody>
                  <a:tcPr marL="52808" marR="5280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44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2808" marR="5280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 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2808" marR="5280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257" name="標題 1"/>
          <p:cNvSpPr txBox="1">
            <a:spLocks/>
          </p:cNvSpPr>
          <p:nvPr/>
        </p:nvSpPr>
        <p:spPr bwMode="auto">
          <a:xfrm>
            <a:off x="684213" y="333375"/>
            <a:ext cx="79914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200">
                <a:solidFill>
                  <a:srgbClr val="104031"/>
                </a:solidFill>
                <a:latin typeface="Verdana" pitchFamily="34" charset="0"/>
              </a:defRPr>
            </a:lvl1pPr>
            <a:lvl2pPr>
              <a:defRPr sz="2800">
                <a:solidFill>
                  <a:srgbClr val="104031"/>
                </a:solidFill>
                <a:latin typeface="Verdana" pitchFamily="34" charset="0"/>
              </a:defRPr>
            </a:lvl2pPr>
            <a:lvl3pPr>
              <a:defRPr sz="2400">
                <a:solidFill>
                  <a:srgbClr val="104031"/>
                </a:solidFill>
                <a:latin typeface="Verdana" pitchFamily="34" charset="0"/>
              </a:defRPr>
            </a:lvl3pPr>
            <a:lvl4pPr>
              <a:defRPr sz="2000">
                <a:solidFill>
                  <a:srgbClr val="104031"/>
                </a:solidFill>
                <a:latin typeface="Verdana" pitchFamily="34" charset="0"/>
              </a:defRPr>
            </a:lvl4pPr>
            <a:lvl5pPr>
              <a:defRPr sz="2000">
                <a:solidFill>
                  <a:srgbClr val="104031"/>
                </a:solidFill>
                <a:latin typeface="Verdana" pitchFamily="34" charset="0"/>
              </a:defRPr>
            </a:lvl5pPr>
            <a:lvl6pPr eaLnBrk="0" fontAlgn="base" hangingPunct="0"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itchFamily="34" charset="0"/>
              </a:defRPr>
            </a:lvl6pPr>
            <a:lvl7pPr eaLnBrk="0" fontAlgn="base" hangingPunct="0">
              <a:spcAft>
                <a:spcPct val="0"/>
              </a:spcAft>
              <a:defRPr sz="2000">
                <a:solidFill>
                  <a:srgbClr val="104031"/>
                </a:solidFill>
                <a:latin typeface="Verdana" pitchFamily="34" charset="0"/>
              </a:defRPr>
            </a:lvl7pPr>
            <a:lvl8pPr eaLnBrk="0" fontAlgn="base" hangingPunct="0"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itchFamily="34" charset="0"/>
              </a:defRPr>
            </a:lvl8pPr>
            <a:lvl9pPr eaLnBrk="0" fontAlgn="base" hangingPunct="0">
              <a:spcAft>
                <a:spcPct val="0"/>
              </a:spcAft>
              <a:defRPr sz="2000">
                <a:solidFill>
                  <a:srgbClr val="10403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kumimoji="0" lang="en-US" altLang="zh-TW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105</a:t>
            </a:r>
            <a:r>
              <a:rPr kumimoji="0" lang="zh-TW" altLang="en-US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學年度特色招生甄選入學辦理概況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1340768"/>
            <a:ext cx="2160240" cy="418058"/>
          </a:xfrm>
          <a:solidFill>
            <a:srgbClr val="FF0000"/>
          </a:solidFill>
        </p:spPr>
        <p:txBody>
          <a:bodyPr/>
          <a:lstStyle/>
          <a:p>
            <a:pPr>
              <a:defRPr/>
            </a:pPr>
            <a:r>
              <a:rPr lang="zh-TW" altLang="en-US" sz="2000" b="0" dirty="0">
                <a:solidFill>
                  <a:srgbClr val="FF0000"/>
                </a:solidFill>
                <a:latin typeface="微軟正黑體" pitchFamily="34" charset="-120"/>
              </a:rPr>
              <a:t>術科考試</a:t>
            </a:r>
            <a:r>
              <a:rPr lang="zh-TW" altLang="en-US" sz="2000" b="0" dirty="0" smtClean="0">
                <a:solidFill>
                  <a:srgbClr val="FF0000"/>
                </a:solidFill>
                <a:latin typeface="微軟正黑體" pitchFamily="34" charset="-120"/>
              </a:rPr>
              <a:t>舉隅</a:t>
            </a:r>
            <a:r>
              <a:rPr lang="en-US" altLang="zh-TW" sz="2000" b="0" dirty="0" smtClean="0">
                <a:solidFill>
                  <a:srgbClr val="FF0000"/>
                </a:solidFill>
                <a:latin typeface="微軟正黑體" pitchFamily="34" charset="-120"/>
              </a:rPr>
              <a:t>(</a:t>
            </a:r>
            <a:r>
              <a:rPr lang="zh-TW" altLang="en-US" sz="2000" b="0" dirty="0" smtClean="0">
                <a:solidFill>
                  <a:srgbClr val="FF0000"/>
                </a:solidFill>
                <a:latin typeface="微軟正黑體" pitchFamily="34" charset="-120"/>
              </a:rPr>
              <a:t>一</a:t>
            </a:r>
            <a:r>
              <a:rPr lang="en-US" altLang="zh-TW" sz="2000" b="0" dirty="0" smtClean="0">
                <a:solidFill>
                  <a:srgbClr val="FF0000"/>
                </a:solidFill>
                <a:latin typeface="微軟正黑體" pitchFamily="34" charset="-120"/>
              </a:rPr>
              <a:t>)</a:t>
            </a:r>
            <a:endParaRPr lang="zh-TW" altLang="en-US" sz="2000" b="0" dirty="0">
              <a:solidFill>
                <a:srgbClr val="FF0000"/>
              </a:solidFill>
              <a:latin typeface="微軟正黑體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550863" y="1773238"/>
          <a:ext cx="7848600" cy="3762378"/>
        </p:xfrm>
        <a:graphic>
          <a:graphicData uri="http://schemas.openxmlformats.org/drawingml/2006/table">
            <a:tbl>
              <a:tblPr firstRow="1" firstCol="1" bandRow="1"/>
              <a:tblGrid>
                <a:gridCol w="2016154"/>
                <a:gridCol w="5832446"/>
              </a:tblGrid>
              <a:tr h="4959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職</a:t>
                      </a:r>
                      <a:r>
                        <a:rPr lang="en-US" sz="1800" kern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   </a:t>
                      </a:r>
                      <a:r>
                        <a:rPr lang="zh-TW" sz="1800" kern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群</a:t>
                      </a:r>
                      <a:endParaRPr lang="zh-TW" sz="1600" kern="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5239" marR="15239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各校術科測驗舉隅</a:t>
                      </a:r>
                      <a:endParaRPr lang="zh-TW" sz="1600" kern="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938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機械群</a:t>
                      </a:r>
                      <a:endParaRPr lang="zh-TW" sz="1600" kern="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5239" marR="15239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機械能力測驗、空間概念三視圖及立體圖繪製</a:t>
                      </a:r>
                      <a:endParaRPr lang="zh-TW" sz="1600" kern="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93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鉛筆素描、製圖</a:t>
                      </a:r>
                      <a:endParaRPr lang="zh-TW" sz="1600" kern="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93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平面圖繪製</a:t>
                      </a:r>
                      <a:endParaRPr lang="zh-TW" sz="1600" kern="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938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動力機械群</a:t>
                      </a:r>
                      <a:endParaRPr lang="zh-TW" sz="1600" kern="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5239" marR="15239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基本手工具使用與辨識</a:t>
                      </a:r>
                      <a:endParaRPr lang="zh-TW" sz="1600" kern="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93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汽車修護基礎工具認識</a:t>
                      </a:r>
                      <a:endParaRPr lang="zh-TW" sz="1600" kern="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93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汽車修護相關手工具使用、歐姆定律量測電路</a:t>
                      </a:r>
                      <a:endParaRPr lang="zh-TW" sz="1600" kern="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938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電機與電子群</a:t>
                      </a:r>
                      <a:endParaRPr lang="zh-TW" sz="1600" kern="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5239" marR="15239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樂高機器人組裝</a:t>
                      </a:r>
                      <a:endParaRPr lang="zh-TW" sz="1600" kern="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93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簡易電路焊接製作</a:t>
                      </a:r>
                      <a:endParaRPr lang="zh-TW" sz="1600" kern="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93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碰碰車組裝與控制設計</a:t>
                      </a:r>
                      <a:endParaRPr lang="zh-TW" sz="1600" kern="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3280" name="標題 1"/>
          <p:cNvSpPr txBox="1">
            <a:spLocks/>
          </p:cNvSpPr>
          <p:nvPr/>
        </p:nvSpPr>
        <p:spPr bwMode="auto">
          <a:xfrm>
            <a:off x="755650" y="476250"/>
            <a:ext cx="79930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200">
                <a:solidFill>
                  <a:srgbClr val="104031"/>
                </a:solidFill>
                <a:latin typeface="Verdana" pitchFamily="34" charset="0"/>
              </a:defRPr>
            </a:lvl1pPr>
            <a:lvl2pPr>
              <a:defRPr sz="2800">
                <a:solidFill>
                  <a:srgbClr val="104031"/>
                </a:solidFill>
                <a:latin typeface="Verdana" pitchFamily="34" charset="0"/>
              </a:defRPr>
            </a:lvl2pPr>
            <a:lvl3pPr>
              <a:defRPr sz="2400">
                <a:solidFill>
                  <a:srgbClr val="104031"/>
                </a:solidFill>
                <a:latin typeface="Verdana" pitchFamily="34" charset="0"/>
              </a:defRPr>
            </a:lvl3pPr>
            <a:lvl4pPr>
              <a:defRPr sz="2000">
                <a:solidFill>
                  <a:srgbClr val="104031"/>
                </a:solidFill>
                <a:latin typeface="Verdana" pitchFamily="34" charset="0"/>
              </a:defRPr>
            </a:lvl4pPr>
            <a:lvl5pPr>
              <a:defRPr sz="2000">
                <a:solidFill>
                  <a:srgbClr val="104031"/>
                </a:solidFill>
                <a:latin typeface="Verdana" pitchFamily="34" charset="0"/>
              </a:defRPr>
            </a:lvl5pPr>
            <a:lvl6pPr eaLnBrk="0" fontAlgn="base" hangingPunct="0"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itchFamily="34" charset="0"/>
              </a:defRPr>
            </a:lvl6pPr>
            <a:lvl7pPr eaLnBrk="0" fontAlgn="base" hangingPunct="0">
              <a:spcAft>
                <a:spcPct val="0"/>
              </a:spcAft>
              <a:defRPr sz="2000">
                <a:solidFill>
                  <a:srgbClr val="104031"/>
                </a:solidFill>
                <a:latin typeface="Verdana" pitchFamily="34" charset="0"/>
              </a:defRPr>
            </a:lvl7pPr>
            <a:lvl8pPr eaLnBrk="0" fontAlgn="base" hangingPunct="0"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itchFamily="34" charset="0"/>
              </a:defRPr>
            </a:lvl8pPr>
            <a:lvl9pPr eaLnBrk="0" fontAlgn="base" hangingPunct="0">
              <a:spcAft>
                <a:spcPct val="0"/>
              </a:spcAft>
              <a:defRPr sz="2000">
                <a:solidFill>
                  <a:srgbClr val="10403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kumimoji="0" lang="en-US" altLang="zh-TW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105</a:t>
            </a:r>
            <a:r>
              <a:rPr kumimoji="0" lang="zh-TW" altLang="en-US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學年度特色招生甄選入學辦理概況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C_MS_EA_Buisiness_ID04">
  <a:themeElements>
    <a:clrScheme name="Wrapper">
      <a:dk1>
        <a:sysClr val="windowText" lastClr="000000"/>
      </a:dk1>
      <a:lt1>
        <a:sysClr val="window" lastClr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08BBDB"/>
      </a:accent3>
      <a:accent4>
        <a:srgbClr val="687CDD"/>
      </a:accent4>
      <a:accent5>
        <a:srgbClr val="28C874"/>
      </a:accent5>
      <a:accent6>
        <a:srgbClr val="E47963"/>
      </a:accent6>
      <a:hlink>
        <a:srgbClr val="64C143"/>
      </a:hlink>
      <a:folHlink>
        <a:srgbClr val="9A9A9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alligraph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30000"/>
              </a:schemeClr>
            </a:gs>
            <a:gs pos="50000">
              <a:schemeClr val="phClr">
                <a:tint val="45000"/>
                <a:satMod val="220000"/>
              </a:schemeClr>
            </a:gs>
            <a:gs pos="100000">
              <a:schemeClr val="phClr">
                <a:tint val="90000"/>
                <a:satMod val="13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200000"/>
              </a:schemeClr>
            </a:gs>
            <a:gs pos="50000">
              <a:schemeClr val="phClr">
                <a:tint val="100000"/>
                <a:shade val="60000"/>
                <a:hueMod val="100000"/>
                <a:satMod val="180000"/>
              </a:schemeClr>
            </a:gs>
            <a:gs pos="100000">
              <a:schemeClr val="phClr">
                <a:tint val="100000"/>
                <a:shade val="90000"/>
                <a:hueMod val="100000"/>
                <a:satMod val="2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50600">
              <a:schemeClr val="phClr">
                <a:alpha val="40000"/>
              </a:schemeClr>
            </a:glow>
          </a:effectLst>
        </a:effectStyle>
        <a:effectStyle>
          <a:effectLst>
            <a:glow rad="101600">
              <a:schemeClr val="phClr">
                <a:alpha val="60000"/>
              </a:schemeClr>
            </a:glow>
          </a:effectLst>
          <a:scene3d>
            <a:camera prst="isometricLeftDown" fov="0">
              <a:rot lat="0" lon="0" rev="0"/>
            </a:camera>
            <a:lightRig rig="harsh" dir="tl">
              <a:rot lat="0" lon="0" rev="14280000"/>
            </a:lightRig>
          </a:scene3d>
          <a:sp3d prstMaterial="flat">
            <a:bevelT w="38100" h="50800" prst="softRound"/>
          </a:sp3d>
        </a:effectStyle>
        <a:effectStyle>
          <a:effectLst>
            <a:glow>
              <a:schemeClr val="phClr"/>
            </a:glow>
          </a:effectLst>
          <a:scene3d>
            <a:camera prst="isometricLeftDown">
              <a:rot lat="0" lon="0" rev="0"/>
            </a:camera>
            <a:lightRig rig="harsh" dir="tl">
              <a:rot lat="0" lon="0" rev="1428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1723</Words>
  <Application>Microsoft Office PowerPoint</Application>
  <PresentationFormat>如螢幕大小 (4:3)</PresentationFormat>
  <Paragraphs>470</Paragraphs>
  <Slides>21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31" baseType="lpstr">
      <vt:lpstr>微軟正黑體</vt:lpstr>
      <vt:lpstr>新細明體</vt:lpstr>
      <vt:lpstr>標楷體</vt:lpstr>
      <vt:lpstr>Arial</vt:lpstr>
      <vt:lpstr>Calibri</vt:lpstr>
      <vt:lpstr>Tahoma</vt:lpstr>
      <vt:lpstr>Times New Roman</vt:lpstr>
      <vt:lpstr>Verdana</vt:lpstr>
      <vt:lpstr>Wingdings</vt:lpstr>
      <vt:lpstr>MSC_MS_EA_Buisiness_ID04</vt:lpstr>
      <vt:lpstr>專業群科甄選(特色招生)</vt:lpstr>
      <vt:lpstr>PowerPoint 簡報</vt:lpstr>
      <vt:lpstr>105學年度辦理學校現況 </vt:lpstr>
      <vt:lpstr>105學年度特色招生甄選入學辦理概況(桃連區一)</vt:lpstr>
      <vt:lpstr>105學年度特色招生甄選入學辦理概況(桃連區二)</vt:lpstr>
      <vt:lpstr>105學年度特色招生甄選入學辦理概況(桃連區三)</vt:lpstr>
      <vt:lpstr>105學年度特色招生甄選入學辦理概況(桃連區四)</vt:lpstr>
      <vt:lpstr>PowerPoint 簡報</vt:lpstr>
      <vt:lpstr>術科考試舉隅(一)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先免後特_志願選填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/>
  <cp:lastModifiedBy/>
  <cp:revision>80</cp:revision>
  <dcterms:modified xsi:type="dcterms:W3CDTF">2016-03-12T06:33:45Z</dcterms:modified>
</cp:coreProperties>
</file>