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26" r:id="rId2"/>
    <p:sldId id="289" r:id="rId3"/>
    <p:sldId id="286" r:id="rId4"/>
    <p:sldId id="292" r:id="rId5"/>
    <p:sldId id="746" r:id="rId6"/>
    <p:sldId id="693" r:id="rId7"/>
    <p:sldId id="691" r:id="rId8"/>
    <p:sldId id="692" r:id="rId9"/>
    <p:sldId id="694" r:id="rId10"/>
    <p:sldId id="695" r:id="rId11"/>
    <p:sldId id="696" r:id="rId12"/>
    <p:sldId id="697" r:id="rId13"/>
    <p:sldId id="698" r:id="rId14"/>
    <p:sldId id="699" r:id="rId15"/>
    <p:sldId id="700" r:id="rId16"/>
    <p:sldId id="701" r:id="rId17"/>
    <p:sldId id="702" r:id="rId18"/>
    <p:sldId id="703" r:id="rId19"/>
    <p:sldId id="708" r:id="rId20"/>
    <p:sldId id="309" r:id="rId21"/>
  </p:sldIdLst>
  <p:sldSz cx="9144000" cy="6858000" type="screen4x3"/>
  <p:notesSz cx="985678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0F600"/>
    <a:srgbClr val="050139"/>
    <a:srgbClr val="FF0000"/>
    <a:srgbClr val="0C3226"/>
    <a:srgbClr val="00133A"/>
    <a:srgbClr val="104031"/>
    <a:srgbClr val="51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4660"/>
  </p:normalViewPr>
  <p:slideViewPr>
    <p:cSldViewPr>
      <p:cViewPr varScale="1">
        <p:scale>
          <a:sx n="110" d="100"/>
          <a:sy n="110" d="100"/>
        </p:scale>
        <p:origin x="1440" y="10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52" y="-84"/>
      </p:cViewPr>
      <p:guideLst>
        <p:guide orient="horz" pos="2141"/>
        <p:guide pos="31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FCD2C1-C5FA-478B-A84A-E055256E7BBB}" type="datetimeFigureOut">
              <a:rPr lang="zh-TW" altLang="en-US"/>
              <a:pPr>
                <a:defRPr/>
              </a:pPr>
              <a:t>2016/3/12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4573EEA1-9701-4553-8859-47792BA928EF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3605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83238" y="0"/>
            <a:ext cx="427196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B8E9A7D-332A-4347-AAE5-361A42273BAF}" type="datetimeFigureOut">
              <a:rPr lang="en-US"/>
              <a:pPr>
                <a:defRPr/>
              </a:pPr>
              <a:t>3/12/2016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28975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85838" y="3228975"/>
            <a:ext cx="788511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196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83238" y="6456363"/>
            <a:ext cx="427196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latin typeface="Calibri" pitchFamily="34" charset="0"/>
              </a:defRPr>
            </a:lvl1pPr>
          </a:lstStyle>
          <a:p>
            <a:fld id="{7BFA1712-1B8B-4968-BB24-235835C62B5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345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91410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5581650" y="6456363"/>
            <a:ext cx="4273550" cy="339725"/>
          </a:xfrm>
          <a:prstGeom prst="rect">
            <a:avLst/>
          </a:prstGeom>
          <a:noFill/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3C7C3452-5BC5-41AD-850E-0D4BEC04C0FF}" type="slidenum">
              <a:rPr kumimoji="0" lang="zh-TW" altLang="en-US" sz="1200">
                <a:latin typeface="Calibri" pitchFamily="34" charset="0"/>
              </a:rPr>
              <a:pPr algn="r" eaLnBrk="1" hangingPunct="1"/>
              <a:t>13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6707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053365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32452" name="投影片編號版面配置區 3"/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FB323A0-2995-49D3-ABB8-7AE80DBADDAF}" type="slidenum">
              <a:rPr kumimoji="0" lang="zh-TW" altLang="en-US" sz="1200">
                <a:latin typeface="Calibri" pitchFamily="34" charset="0"/>
              </a:rPr>
              <a:pPr algn="r" eaLnBrk="1" hangingPunct="1"/>
              <a:t>15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2553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編號版面配置區 6"/>
          <p:cNvSpPr txBox="1">
            <a:spLocks noGrp="1"/>
          </p:cNvSpPr>
          <p:nvPr/>
        </p:nvSpPr>
        <p:spPr bwMode="auto">
          <a:xfrm>
            <a:off x="5584825" y="6456363"/>
            <a:ext cx="427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1" tIns="45661" rIns="91321" bIns="45661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5F28ACA1-3D3C-40C0-B3EB-AB6BEEC50241}" type="slidenum">
              <a:rPr kumimoji="0" lang="zh-TW" altLang="en-US"/>
              <a:pPr algn="r" eaLnBrk="1" hangingPunct="1"/>
              <a:t>16</a:t>
            </a:fld>
            <a:endParaRPr kumimoji="0" lang="en-US" altLang="zh-TW"/>
          </a:p>
        </p:txBody>
      </p:sp>
      <p:sp>
        <p:nvSpPr>
          <p:cNvPr id="3379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latin typeface="Arial" pitchFamily="34" charset="0"/>
            </a:endParaRPr>
          </a:p>
        </p:txBody>
      </p:sp>
      <p:sp>
        <p:nvSpPr>
          <p:cNvPr id="33797" name="投影片編號版面配置區 3"/>
          <p:cNvSpPr txBox="1">
            <a:spLocks noGrp="1"/>
          </p:cNvSpPr>
          <p:nvPr/>
        </p:nvSpPr>
        <p:spPr bwMode="auto">
          <a:xfrm>
            <a:off x="5584825" y="6456363"/>
            <a:ext cx="4270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1" tIns="45661" rIns="91321" bIns="45661" anchor="b"/>
          <a:lstStyle>
            <a:lvl1pPr defTabSz="911225"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122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1225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1225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1225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12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fld id="{30FF5678-ADEE-4E1A-95C8-57FC9E8C47DC}" type="slidenum">
              <a:rPr kumimoji="0" lang="en-US" altLang="zh-TW"/>
              <a:pPr algn="r" eaLnBrk="1" hangingPunct="1"/>
              <a:t>16</a:t>
            </a:fld>
            <a:endParaRPr kumimoji="0" lang="en-US" altLang="zh-TW"/>
          </a:p>
        </p:txBody>
      </p:sp>
    </p:spTree>
    <p:extLst>
      <p:ext uri="{BB962C8B-B14F-4D97-AF65-F5344CB8AC3E}">
        <p14:creationId xmlns:p14="http://schemas.microsoft.com/office/powerpoint/2010/main" val="2671539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6132" name="投影片編號版面配置區 3"/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A1A0C1D3-E4F2-4D10-AD24-F3D09BCFA101}" type="slidenum">
              <a:rPr kumimoji="0" lang="zh-TW" altLang="en-US" sz="1200">
                <a:latin typeface="Calibri" pitchFamily="34" charset="0"/>
              </a:rPr>
              <a:pPr algn="r" eaLnBrk="1" hangingPunct="1"/>
              <a:t>17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752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95940" name="投影片編號版面配置區 3"/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556675E-1AE1-4575-A541-9B3399CBE463}" type="slidenum">
              <a:rPr kumimoji="0" lang="zh-TW" altLang="en-US" sz="1200">
                <a:latin typeface="Calibri" pitchFamily="34" charset="0"/>
              </a:rPr>
              <a:pPr algn="r" eaLnBrk="1" hangingPunct="1"/>
              <a:t>18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2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5581650" y="6456363"/>
            <a:ext cx="4273550" cy="339725"/>
          </a:xfrm>
          <a:prstGeom prst="rect">
            <a:avLst/>
          </a:prstGeom>
          <a:noFill/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20DE34D9-5217-4616-B57D-1A8520EF65BC}" type="slidenum">
              <a:rPr kumimoji="0" lang="zh-TW" altLang="en-US" sz="1200">
                <a:latin typeface="Calibri" pitchFamily="34" charset="0"/>
              </a:rPr>
              <a:pPr algn="r" eaLnBrk="1" hangingPunct="1"/>
              <a:t>19</a:t>
            </a:fld>
            <a:endParaRPr kumimoji="0" lang="zh-TW" altLang="en-US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0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932974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056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73053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056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454641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056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233482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30563" y="509588"/>
            <a:ext cx="3398837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250091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210948" name="投影片編號版面配置區 3"/>
          <p:cNvSpPr txBox="1">
            <a:spLocks noGrp="1"/>
          </p:cNvSpPr>
          <p:nvPr/>
        </p:nvSpPr>
        <p:spPr bwMode="auto">
          <a:xfrm>
            <a:off x="5581650" y="6456363"/>
            <a:ext cx="4273550" cy="3397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0919DD02-CF9B-4632-8B3D-AED6BADDCFB4}" type="slidenum">
              <a:rPr kumimoji="0" lang="zh-TW" altLang="en-US" sz="1200">
                <a:latin typeface="Calibri" pitchFamily="34" charset="0"/>
              </a:rPr>
              <a:pPr algn="r" eaLnBrk="1" hangingPunct="1"/>
              <a:t>10</a:t>
            </a:fld>
            <a:endParaRPr kumimoji="0" lang="en-US" altLang="zh-TW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139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5325" y="509588"/>
            <a:ext cx="3398838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3228975"/>
            <a:ext cx="7891462" cy="3059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75" tIns="45638" rIns="91275" bIns="456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72062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275374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85CA-8B5E-40B8-B77A-197C7B3F9F97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3364A-3783-4663-8202-FB803FBBB8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3987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AED85-AC12-4448-BA78-24174692DDAF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E7B01-9FC1-4595-972B-94013D74E02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2565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403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3389C-1724-4A2C-9DB8-1B674C7C2192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89DC1-4ED6-4216-A455-6C492FB1321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824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1F56-C419-4A75-AF5D-DA22A89C128F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D9DDE-8911-48B1-94A5-E44A77BE3A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075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7034-A522-4F0D-BE7C-4980C26CAEEE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C91C3-9F92-4E95-9B1D-6ABC6D63E92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397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383A2-5A91-4A43-BB39-32882493017D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41FCD-C5B0-4605-BB09-C7894D1B67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6136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D7A6A-5E93-4B17-AB4D-5B096D07A3AA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5990F-3079-4239-A4F7-DD141D2EFEB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005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EC1AB-ECE9-4978-83A3-CF6ED919E39B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0938E-97C8-4D70-959D-0AF0A7966E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4802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D640D-776E-4B5C-A088-E8A085BF7834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5DF6B-AF4C-481E-ABA3-36DF7FBF78E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976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FontTx/>
              <a:buBlip>
                <a:blip r:embed="rId2"/>
              </a:buBlip>
              <a:defRPr/>
            </a:lvl1pPr>
            <a:lvl2pPr>
              <a:buFontTx/>
              <a:buBlip>
                <a:blip r:embed="rId3"/>
              </a:buBlip>
              <a:defRPr/>
            </a:lvl2pPr>
            <a:lvl3pPr>
              <a:buFontTx/>
              <a:buBlip>
                <a:blip r:embed="rId2"/>
              </a:buBlip>
              <a:defRPr/>
            </a:lvl3pPr>
            <a:lvl4pPr>
              <a:buFontTx/>
              <a:buBlip>
                <a:blip r:embed="rId3"/>
              </a:buBlip>
              <a:defRPr/>
            </a:lvl4pPr>
            <a:lvl5pPr>
              <a:buFontTx/>
              <a:buBlip>
                <a:blip r:embed="rId2"/>
              </a:buBlip>
              <a:defRPr/>
            </a:lvl5pPr>
            <a:lvl6pPr>
              <a:buFontTx/>
              <a:buBlip>
                <a:blip r:embed="rId3"/>
              </a:buBlip>
              <a:defRPr/>
            </a:lvl6pPr>
            <a:lvl7pPr>
              <a:buFontTx/>
              <a:buBlip>
                <a:blip r:embed="rId2"/>
              </a:buBlip>
              <a:defRPr/>
            </a:lvl7pPr>
            <a:lvl8pPr>
              <a:buFontTx/>
              <a:buBlip>
                <a:blip r:embed="rId3"/>
              </a:buBlip>
              <a:defRPr/>
            </a:lvl8pPr>
            <a:lvl9pPr>
              <a:buFontTx/>
              <a:buBlip>
                <a:blip r:embed="rId2"/>
              </a:buBlip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0D66-C273-4D25-830B-7C57C9F52C11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5637A0-F568-446F-B917-DAAFCBCFBC1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6956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1200ED7-E1C9-4423-B889-636CA24A9C75}" type="datetime1">
              <a:rPr lang="en-US" altLang="zh-TW"/>
              <a:pPr>
                <a:defRPr/>
              </a:pPr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0C3226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0C3226"/>
                </a:solidFill>
                <a:latin typeface="Verdana" pitchFamily="34" charset="0"/>
              </a:defRPr>
            </a:lvl1pPr>
          </a:lstStyle>
          <a:p>
            <a:fld id="{002A5D3C-3273-4D96-AAC0-C071D1D2D68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9050">
            <a:solidFill>
              <a:schemeClr val="bg1"/>
            </a:solidFill>
          </a:ln>
          <a:solidFill>
            <a:srgbClr val="00133A"/>
          </a:solidFill>
          <a:latin typeface="+mj-lt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133A"/>
          </a:solidFill>
          <a:latin typeface="Verdan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3200" kern="1200">
          <a:solidFill>
            <a:srgbClr val="10403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800" kern="1200">
          <a:solidFill>
            <a:srgbClr val="10403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 kern="1200">
          <a:solidFill>
            <a:srgbClr val="10403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000" kern="1200">
          <a:solidFill>
            <a:srgbClr val="10403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800" kern="1200">
          <a:solidFill>
            <a:srgbClr val="10403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3"/>
        </a:buBlip>
        <a:defRPr sz="1600" kern="1200">
          <a:solidFill>
            <a:srgbClr val="10403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slide" Target="slide10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1EF0575B-42FC-4290-9CDF-E60860A0E785}" type="slidenum">
              <a:rPr kumimoji="0" lang="en-US" altLang="zh-TW" sz="1200">
                <a:solidFill>
                  <a:srgbClr val="0C3226"/>
                </a:solidFill>
              </a:rPr>
              <a:pPr algn="r" eaLnBrk="1" hangingPunct="1"/>
              <a:t>1</a:t>
            </a:fld>
            <a:endParaRPr kumimoji="0" lang="en-US" altLang="zh-TW" sz="1200">
              <a:solidFill>
                <a:srgbClr val="0C3226"/>
              </a:solidFill>
            </a:endParaRPr>
          </a:p>
        </p:txBody>
      </p:sp>
      <p:pic>
        <p:nvPicPr>
          <p:cNvPr id="5123" name="Picture 5" descr="圖片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副標題 2"/>
          <p:cNvSpPr>
            <a:spLocks/>
          </p:cNvSpPr>
          <p:nvPr/>
        </p:nvSpPr>
        <p:spPr bwMode="auto">
          <a:xfrm>
            <a:off x="179388" y="1628775"/>
            <a:ext cx="6264275" cy="15843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桃園市十二年國民基本教育宣導團</a:t>
            </a:r>
            <a:endParaRPr kumimoji="0" lang="en-US" altLang="zh-TW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defRPr/>
            </a:pP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宣講講師：</a:t>
            </a:r>
            <a:r>
              <a:rPr kumimoji="0" lang="zh-TW" altLang="en-US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南崁高中  費聿山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時    間：</a:t>
            </a:r>
            <a:r>
              <a:rPr kumimoji="0" lang="en-US" altLang="zh-TW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 </a:t>
            </a:r>
            <a:r>
              <a:rPr kumimoji="0" lang="en-US" altLang="zh-TW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</a:t>
            </a:r>
            <a:r>
              <a:rPr kumimoji="0" lang="zh-TW" altLang="en-US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月 </a:t>
            </a:r>
            <a:r>
              <a:rPr kumimoji="0" lang="en-US" altLang="zh-TW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12</a:t>
            </a:r>
            <a:r>
              <a:rPr kumimoji="0" lang="zh-TW" altLang="en-US" sz="28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日</a:t>
            </a:r>
            <a:endParaRPr kumimoji="0" lang="zh-TW" altLang="en-US" sz="2800" b="1" dirty="0" smtClean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2" name="標題 1"/>
          <p:cNvSpPr>
            <a:spLocks/>
          </p:cNvSpPr>
          <p:nvPr/>
        </p:nvSpPr>
        <p:spPr bwMode="auto">
          <a:xfrm>
            <a:off x="179388" y="115888"/>
            <a:ext cx="8748712" cy="13684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en-US" altLang="zh-TW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kumimoji="0" lang="zh-TW" altLang="en-US" sz="54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年桃連區適性入學宣導</a:t>
            </a:r>
            <a:endParaRPr kumimoji="0" lang="zh-TW" alt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79388" y="2130425"/>
            <a:ext cx="8785225" cy="2667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5400" b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lang="zh-TW" altLang="en-US" sz="5400" b="0" dirty="0" smtClean="0">
                <a:ln>
                  <a:noFill/>
                </a:ln>
                <a:solidFill>
                  <a:srgbClr val="0000FF"/>
                </a:solidFill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年適性入學重要日程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D084A521-E4D9-4DF5-B6F1-61C5D34B321D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10</a:t>
            </a:fld>
            <a:endParaRPr kumimoji="0" lang="zh-TW" altLang="en-US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pic>
        <p:nvPicPr>
          <p:cNvPr id="20484" name="群組 2162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4217988"/>
            <a:ext cx="11588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0"/>
          <p:cNvSpPr>
            <a:spLocks noChangeArrowheads="1"/>
          </p:cNvSpPr>
          <p:nvPr/>
        </p:nvSpPr>
        <p:spPr bwMode="auto">
          <a:xfrm>
            <a:off x="2268538" y="333375"/>
            <a:ext cx="5399087" cy="579438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prstShdw prst="shdw17" dist="17961" dir="2700000">
              <a:srgbClr val="995C1F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20000"/>
              </a:spcBef>
            </a:pPr>
            <a:r>
              <a:rPr kumimoji="0" lang="zh-TW" altLang="en-US" sz="3200" b="1">
                <a:solidFill>
                  <a:srgbClr val="FFFFFF"/>
                </a:solidFill>
                <a:latin typeface="Calibri" pitchFamily="34" charset="0"/>
                <a:ea typeface="標楷體" pitchFamily="65" charset="-120"/>
              </a:rPr>
              <a:t>桃連區入學管道辦理流程圖</a:t>
            </a:r>
          </a:p>
        </p:txBody>
      </p:sp>
      <p:sp>
        <p:nvSpPr>
          <p:cNvPr id="22531" name="AutoShape 74"/>
          <p:cNvSpPr>
            <a:spLocks noChangeArrowheads="1"/>
          </p:cNvSpPr>
          <p:nvPr/>
        </p:nvSpPr>
        <p:spPr bwMode="auto">
          <a:xfrm>
            <a:off x="179388" y="5516563"/>
            <a:ext cx="1109662" cy="407987"/>
          </a:xfrm>
          <a:prstGeom prst="flowChartTerminator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報到入學</a:t>
            </a:r>
          </a:p>
          <a:p>
            <a:pPr>
              <a:spcBef>
                <a:spcPct val="20000"/>
              </a:spcBef>
            </a:pPr>
            <a:endParaRPr kumimoji="0" lang="zh-TW" altLang="en-US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070350" y="1401763"/>
            <a:ext cx="1843088" cy="301625"/>
          </a:xfrm>
          <a:prstGeom prst="flowChartPreparation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國中學生</a:t>
            </a:r>
          </a:p>
        </p:txBody>
      </p:sp>
      <p:sp>
        <p:nvSpPr>
          <p:cNvPr id="22533" name="Text Box 64"/>
          <p:cNvSpPr txBox="1">
            <a:spLocks noChangeArrowheads="1"/>
          </p:cNvSpPr>
          <p:nvPr/>
        </p:nvSpPr>
        <p:spPr bwMode="auto">
          <a:xfrm>
            <a:off x="0" y="3860800"/>
            <a:ext cx="12255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zh-TW" altLang="en-US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5</a:t>
            </a: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月底</a:t>
            </a: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~6</a:t>
            </a: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</a:t>
            </a:r>
          </a:p>
        </p:txBody>
      </p:sp>
      <p:sp>
        <p:nvSpPr>
          <p:cNvPr id="22534" name="AutoShape 74"/>
          <p:cNvSpPr>
            <a:spLocks noChangeArrowheads="1"/>
          </p:cNvSpPr>
          <p:nvPr/>
        </p:nvSpPr>
        <p:spPr bwMode="auto">
          <a:xfrm>
            <a:off x="4067175" y="6165850"/>
            <a:ext cx="1295400" cy="360363"/>
          </a:xfrm>
          <a:prstGeom prst="flowChartTerminator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續招</a:t>
            </a:r>
          </a:p>
          <a:p>
            <a:pPr>
              <a:spcBef>
                <a:spcPct val="20000"/>
              </a:spcBef>
            </a:pPr>
            <a:endParaRPr kumimoji="0" lang="zh-TW" altLang="en-US" sz="20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35" name="Line 85"/>
          <p:cNvSpPr>
            <a:spLocks noChangeShapeType="1"/>
          </p:cNvSpPr>
          <p:nvPr/>
        </p:nvSpPr>
        <p:spPr bwMode="auto">
          <a:xfrm>
            <a:off x="7891463" y="4479925"/>
            <a:ext cx="0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6" name="Line 86"/>
          <p:cNvSpPr>
            <a:spLocks noChangeShapeType="1"/>
          </p:cNvSpPr>
          <p:nvPr/>
        </p:nvSpPr>
        <p:spPr bwMode="auto">
          <a:xfrm>
            <a:off x="6289675" y="1803400"/>
            <a:ext cx="0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7" name="Line 87"/>
          <p:cNvSpPr>
            <a:spLocks noChangeShapeType="1"/>
          </p:cNvSpPr>
          <p:nvPr/>
        </p:nvSpPr>
        <p:spPr bwMode="auto">
          <a:xfrm flipH="1">
            <a:off x="2163763" y="3516313"/>
            <a:ext cx="3175" cy="4714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2771775" y="1978025"/>
            <a:ext cx="1585913" cy="704850"/>
          </a:xfrm>
          <a:prstGeom prst="flowChartProcess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ts val="1800"/>
              </a:spcBef>
            </a:pPr>
            <a:r>
              <a:rPr kumimoji="0" lang="zh-TW" altLang="en-US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國中適性輔導</a:t>
            </a:r>
          </a:p>
        </p:txBody>
      </p:sp>
      <p:sp>
        <p:nvSpPr>
          <p:cNvPr id="22539" name="AutoShape 20"/>
          <p:cNvSpPr>
            <a:spLocks noChangeArrowheads="1"/>
          </p:cNvSpPr>
          <p:nvPr/>
        </p:nvSpPr>
        <p:spPr bwMode="auto">
          <a:xfrm>
            <a:off x="3133725" y="4076700"/>
            <a:ext cx="3489325" cy="504825"/>
          </a:xfrm>
          <a:prstGeom prst="flowChart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/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高中、高職免試入學</a:t>
            </a:r>
            <a:endParaRPr kumimoji="0" lang="en-US" altLang="zh-TW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/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先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技優生</a:t>
            </a: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甄審、再</a:t>
            </a:r>
            <a:r>
              <a:rPr kumimoji="0" lang="zh-TW" altLang="en-US" sz="1400" b="1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一般生</a:t>
            </a: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免試入學</a:t>
            </a: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algn="ctr"/>
            <a:endParaRPr kumimoji="0" lang="zh-TW" altLang="en-US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40" name="AutoShape 5"/>
          <p:cNvSpPr>
            <a:spLocks noChangeArrowheads="1"/>
          </p:cNvSpPr>
          <p:nvPr/>
        </p:nvSpPr>
        <p:spPr bwMode="auto">
          <a:xfrm>
            <a:off x="3117850" y="3113088"/>
            <a:ext cx="3806825" cy="301625"/>
          </a:xfrm>
          <a:prstGeom prst="flowChartProcess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國中提供學生升學輔導建議</a:t>
            </a:r>
          </a:p>
        </p:txBody>
      </p:sp>
      <p:sp>
        <p:nvSpPr>
          <p:cNvPr id="22541" name="AutoShape 21"/>
          <p:cNvSpPr>
            <a:spLocks noChangeArrowheads="1"/>
          </p:cNvSpPr>
          <p:nvPr/>
        </p:nvSpPr>
        <p:spPr bwMode="auto">
          <a:xfrm>
            <a:off x="1547813" y="4076700"/>
            <a:ext cx="1268412" cy="565150"/>
          </a:xfrm>
          <a:prstGeom prst="flowChartProcess">
            <a:avLst/>
          </a:prstGeom>
          <a:solidFill>
            <a:srgbClr val="99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10440" tIns="26518" rIns="53035" bIns="26518"/>
          <a:lstStyle/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kumimoji="0"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 五專免試入學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kumimoji="0" lang="en-US" altLang="zh-TW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北中南可各</a:t>
            </a:r>
          </a:p>
          <a:p>
            <a:pPr algn="ctr">
              <a:lnSpc>
                <a:spcPct val="85000"/>
              </a:lnSpc>
              <a:spcBef>
                <a:spcPct val="20000"/>
              </a:spcBef>
            </a:pPr>
            <a:r>
              <a:rPr kumimoji="0"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報名一所學校</a:t>
            </a:r>
            <a:r>
              <a:rPr kumimoji="0" lang="en-US" altLang="zh-TW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2542" name="AutoShape 32"/>
          <p:cNvSpPr>
            <a:spLocks noChangeArrowheads="1"/>
          </p:cNvSpPr>
          <p:nvPr/>
        </p:nvSpPr>
        <p:spPr bwMode="auto">
          <a:xfrm>
            <a:off x="1692275" y="5229225"/>
            <a:ext cx="1268413" cy="403225"/>
          </a:xfrm>
          <a:prstGeom prst="flowChartDecisi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錄取</a:t>
            </a:r>
          </a:p>
        </p:txBody>
      </p:sp>
      <p:sp>
        <p:nvSpPr>
          <p:cNvPr id="22543" name="AutoShape 33"/>
          <p:cNvSpPr>
            <a:spLocks noChangeArrowheads="1"/>
          </p:cNvSpPr>
          <p:nvPr/>
        </p:nvSpPr>
        <p:spPr bwMode="auto">
          <a:xfrm>
            <a:off x="6084888" y="5300663"/>
            <a:ext cx="1268412" cy="403225"/>
          </a:xfrm>
          <a:prstGeom prst="flowChartDecisi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錄取</a:t>
            </a:r>
          </a:p>
        </p:txBody>
      </p:sp>
      <p:sp>
        <p:nvSpPr>
          <p:cNvPr id="22544" name="Line 41"/>
          <p:cNvSpPr>
            <a:spLocks noChangeShapeType="1"/>
          </p:cNvSpPr>
          <p:nvPr/>
        </p:nvSpPr>
        <p:spPr bwMode="auto">
          <a:xfrm flipH="1">
            <a:off x="2171700" y="4581525"/>
            <a:ext cx="11113" cy="6270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000" tIns="46800" rIns="90000" bIns="46800" anchor="ctr"/>
          <a:lstStyle/>
          <a:p>
            <a:endParaRPr lang="zh-TW" altLang="en-US"/>
          </a:p>
        </p:txBody>
      </p:sp>
      <p:sp>
        <p:nvSpPr>
          <p:cNvPr id="22545" name="Rectangle 35"/>
          <p:cNvSpPr>
            <a:spLocks noChangeArrowheads="1"/>
          </p:cNvSpPr>
          <p:nvPr/>
        </p:nvSpPr>
        <p:spPr bwMode="auto">
          <a:xfrm>
            <a:off x="6011863" y="5516563"/>
            <a:ext cx="3238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/>
          <a:lstStyle/>
          <a:p>
            <a:pPr>
              <a:spcBef>
                <a:spcPct val="2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</a:rPr>
              <a:t>N</a:t>
            </a:r>
            <a:endParaRPr kumimoji="0" lang="en-US" altLang="zh-TW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46" name="Rectangle 91"/>
          <p:cNvSpPr>
            <a:spLocks noChangeArrowheads="1"/>
          </p:cNvSpPr>
          <p:nvPr/>
        </p:nvSpPr>
        <p:spPr bwMode="auto">
          <a:xfrm>
            <a:off x="2771775" y="3489325"/>
            <a:ext cx="518477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440" tIns="26518" rIns="10440" bIns="26518"/>
          <a:lstStyle/>
          <a:p>
            <a:pPr>
              <a:spcBef>
                <a:spcPct val="20000"/>
              </a:spcBef>
            </a:pPr>
            <a:r>
              <a:rPr kumimoji="0" lang="en-US" altLang="zh-TW" sz="14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 </a:t>
            </a:r>
            <a:r>
              <a:rPr kumimoji="0" lang="zh-TW" altLang="en-US" sz="14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可 同 時 報 名 ， 但 錄 取 後 擇 一 校 報 到 </a:t>
            </a:r>
            <a:r>
              <a:rPr kumimoji="0" lang="en-US" altLang="zh-TW" sz="14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47" name="Rectangle 35"/>
          <p:cNvSpPr>
            <a:spLocks noChangeArrowheads="1"/>
          </p:cNvSpPr>
          <p:nvPr/>
        </p:nvSpPr>
        <p:spPr bwMode="auto">
          <a:xfrm>
            <a:off x="7092950" y="5661025"/>
            <a:ext cx="317500" cy="20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/>
          <a:lstStyle/>
          <a:p>
            <a:pPr>
              <a:spcBef>
                <a:spcPct val="2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</a:rPr>
              <a:t>Y</a:t>
            </a:r>
            <a:endParaRPr kumimoji="0" lang="en-US" altLang="zh-TW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48" name="AutoShape 20"/>
          <p:cNvSpPr>
            <a:spLocks noChangeArrowheads="1"/>
          </p:cNvSpPr>
          <p:nvPr/>
        </p:nvSpPr>
        <p:spPr bwMode="auto">
          <a:xfrm>
            <a:off x="6877050" y="4076700"/>
            <a:ext cx="1111250" cy="504825"/>
          </a:xfrm>
          <a:prstGeom prst="flowChartProcess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特色招生</a:t>
            </a:r>
          </a:p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甄選入學</a:t>
            </a:r>
          </a:p>
        </p:txBody>
      </p:sp>
      <p:sp>
        <p:nvSpPr>
          <p:cNvPr id="22549" name="Line 101"/>
          <p:cNvSpPr>
            <a:spLocks noChangeShapeType="1"/>
          </p:cNvSpPr>
          <p:nvPr/>
        </p:nvSpPr>
        <p:spPr bwMode="auto">
          <a:xfrm flipH="1">
            <a:off x="5003800" y="3414713"/>
            <a:ext cx="17463" cy="5905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0" name="Line 102"/>
          <p:cNvSpPr>
            <a:spLocks noChangeShapeType="1"/>
          </p:cNvSpPr>
          <p:nvPr/>
        </p:nvSpPr>
        <p:spPr bwMode="auto">
          <a:xfrm>
            <a:off x="5037138" y="4581525"/>
            <a:ext cx="0" cy="1000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1" name="Line 103"/>
          <p:cNvSpPr>
            <a:spLocks noChangeShapeType="1"/>
          </p:cNvSpPr>
          <p:nvPr/>
        </p:nvSpPr>
        <p:spPr bwMode="auto">
          <a:xfrm>
            <a:off x="5037138" y="4681538"/>
            <a:ext cx="2854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2" name="Line 104"/>
          <p:cNvSpPr>
            <a:spLocks noChangeShapeType="1"/>
          </p:cNvSpPr>
          <p:nvPr/>
        </p:nvSpPr>
        <p:spPr bwMode="auto">
          <a:xfrm>
            <a:off x="6464300" y="4681538"/>
            <a:ext cx="190500" cy="544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3" name="Line 105"/>
          <p:cNvSpPr>
            <a:spLocks noChangeShapeType="1"/>
          </p:cNvSpPr>
          <p:nvPr/>
        </p:nvSpPr>
        <p:spPr bwMode="auto">
          <a:xfrm>
            <a:off x="5021263" y="1703388"/>
            <a:ext cx="0" cy="1000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4" name="Line 106"/>
          <p:cNvSpPr>
            <a:spLocks noChangeShapeType="1"/>
          </p:cNvSpPr>
          <p:nvPr/>
        </p:nvSpPr>
        <p:spPr bwMode="auto">
          <a:xfrm>
            <a:off x="3594100" y="1803400"/>
            <a:ext cx="2695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5" name="Line 107"/>
          <p:cNvSpPr>
            <a:spLocks noChangeShapeType="1"/>
          </p:cNvSpPr>
          <p:nvPr/>
        </p:nvSpPr>
        <p:spPr bwMode="auto">
          <a:xfrm>
            <a:off x="3594100" y="1803400"/>
            <a:ext cx="0" cy="2016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6" name="Line 108"/>
          <p:cNvSpPr>
            <a:spLocks noChangeShapeType="1"/>
          </p:cNvSpPr>
          <p:nvPr/>
        </p:nvSpPr>
        <p:spPr bwMode="auto">
          <a:xfrm>
            <a:off x="6289675" y="2911475"/>
            <a:ext cx="0" cy="66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7" name="Line 109"/>
          <p:cNvSpPr>
            <a:spLocks noChangeShapeType="1"/>
          </p:cNvSpPr>
          <p:nvPr/>
        </p:nvSpPr>
        <p:spPr bwMode="auto">
          <a:xfrm>
            <a:off x="3563938" y="2986088"/>
            <a:ext cx="27368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8" name="Line 110"/>
          <p:cNvSpPr>
            <a:spLocks noChangeShapeType="1"/>
          </p:cNvSpPr>
          <p:nvPr/>
        </p:nvSpPr>
        <p:spPr bwMode="auto">
          <a:xfrm>
            <a:off x="3563938" y="2697163"/>
            <a:ext cx="0" cy="2889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59" name="Line 111"/>
          <p:cNvSpPr>
            <a:spLocks noChangeShapeType="1"/>
          </p:cNvSpPr>
          <p:nvPr/>
        </p:nvSpPr>
        <p:spPr bwMode="auto">
          <a:xfrm>
            <a:off x="5021263" y="2978150"/>
            <a:ext cx="0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0" name="Line 112"/>
          <p:cNvSpPr>
            <a:spLocks noChangeShapeType="1"/>
          </p:cNvSpPr>
          <p:nvPr/>
        </p:nvSpPr>
        <p:spPr bwMode="auto">
          <a:xfrm>
            <a:off x="5021263" y="3514725"/>
            <a:ext cx="2854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1" name="Line 113"/>
          <p:cNvSpPr>
            <a:spLocks noChangeShapeType="1"/>
          </p:cNvSpPr>
          <p:nvPr/>
        </p:nvSpPr>
        <p:spPr bwMode="auto">
          <a:xfrm>
            <a:off x="2166938" y="3514725"/>
            <a:ext cx="28543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2" name="Line 114"/>
          <p:cNvSpPr>
            <a:spLocks noChangeShapeType="1"/>
          </p:cNvSpPr>
          <p:nvPr/>
        </p:nvSpPr>
        <p:spPr bwMode="auto">
          <a:xfrm>
            <a:off x="7380288" y="5516563"/>
            <a:ext cx="503237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3" name="AutoShape 74"/>
          <p:cNvSpPr>
            <a:spLocks noChangeArrowheads="1"/>
          </p:cNvSpPr>
          <p:nvPr/>
        </p:nvSpPr>
        <p:spPr bwMode="auto">
          <a:xfrm>
            <a:off x="7875588" y="5373688"/>
            <a:ext cx="1268412" cy="458787"/>
          </a:xfrm>
          <a:prstGeom prst="flowChartTerminator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報到入學</a:t>
            </a:r>
          </a:p>
          <a:p>
            <a:pPr>
              <a:spcBef>
                <a:spcPct val="20000"/>
              </a:spcBef>
            </a:pPr>
            <a:endParaRPr kumimoji="0" lang="zh-TW" altLang="en-US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64" name="Rectangle 91"/>
          <p:cNvSpPr>
            <a:spLocks noChangeArrowheads="1"/>
          </p:cNvSpPr>
          <p:nvPr/>
        </p:nvSpPr>
        <p:spPr bwMode="auto">
          <a:xfrm>
            <a:off x="2700338" y="5157788"/>
            <a:ext cx="41227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lIns="10440" tIns="26518" rIns="10440" bIns="26518"/>
          <a:lstStyle/>
          <a:p>
            <a:pPr>
              <a:spcBef>
                <a:spcPct val="20000"/>
              </a:spcBef>
            </a:pPr>
            <a:r>
              <a:rPr kumimoji="0" lang="en-US" altLang="zh-TW" sz="14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14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可 同 時 報 名，但 錄 取 後 擇 一 校 報 到</a:t>
            </a:r>
            <a:r>
              <a:rPr kumimoji="0" lang="en-US" altLang="zh-TW" sz="1400" b="1">
                <a:solidFill>
                  <a:srgbClr val="FF3300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altLang="zh-TW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65" name="Line 121"/>
          <p:cNvSpPr>
            <a:spLocks noChangeShapeType="1"/>
          </p:cNvSpPr>
          <p:nvPr/>
        </p:nvSpPr>
        <p:spPr bwMode="auto">
          <a:xfrm flipH="1">
            <a:off x="5364163" y="5734050"/>
            <a:ext cx="576262" cy="3603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6" name="Rectangle 70"/>
          <p:cNvSpPr>
            <a:spLocks noChangeArrowheads="1"/>
          </p:cNvSpPr>
          <p:nvPr/>
        </p:nvSpPr>
        <p:spPr bwMode="auto">
          <a:xfrm>
            <a:off x="7875588" y="2308225"/>
            <a:ext cx="1109662" cy="401638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10440" tIns="26518" rIns="10440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特色招生</a:t>
            </a:r>
          </a:p>
          <a:p>
            <a:pPr algn="ctr">
              <a:spcBef>
                <a:spcPct val="20000"/>
              </a:spcBef>
            </a:pPr>
            <a:r>
              <a:rPr kumimoji="0"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術科測驗</a:t>
            </a:r>
            <a:endParaRPr kumimoji="0" lang="zh-TW" altLang="en-US" sz="2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67" name="Line 130"/>
          <p:cNvSpPr>
            <a:spLocks noChangeShapeType="1"/>
          </p:cNvSpPr>
          <p:nvPr/>
        </p:nvSpPr>
        <p:spPr bwMode="auto">
          <a:xfrm>
            <a:off x="7875588" y="3516313"/>
            <a:ext cx="9525" cy="488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8" name="Line 142"/>
          <p:cNvSpPr>
            <a:spLocks noChangeShapeType="1"/>
          </p:cNvSpPr>
          <p:nvPr/>
        </p:nvSpPr>
        <p:spPr bwMode="auto">
          <a:xfrm flipH="1">
            <a:off x="1331913" y="5445125"/>
            <a:ext cx="31750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69" name="Rectangle 35"/>
          <p:cNvSpPr>
            <a:spLocks noChangeArrowheads="1"/>
          </p:cNvSpPr>
          <p:nvPr/>
        </p:nvSpPr>
        <p:spPr bwMode="auto">
          <a:xfrm>
            <a:off x="1476375" y="5589588"/>
            <a:ext cx="31750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/>
          <a:lstStyle/>
          <a:p>
            <a:pPr>
              <a:spcBef>
                <a:spcPct val="2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</a:rPr>
              <a:t>Y</a:t>
            </a:r>
            <a:endParaRPr kumimoji="0" lang="en-US" altLang="zh-TW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70" name="Line 149"/>
          <p:cNvSpPr>
            <a:spLocks noChangeShapeType="1"/>
          </p:cNvSpPr>
          <p:nvPr/>
        </p:nvSpPr>
        <p:spPr bwMode="auto">
          <a:xfrm>
            <a:off x="6289675" y="2441575"/>
            <a:ext cx="1585913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71" name="AutoShape 6"/>
          <p:cNvSpPr>
            <a:spLocks noChangeArrowheads="1"/>
          </p:cNvSpPr>
          <p:nvPr/>
        </p:nvSpPr>
        <p:spPr bwMode="auto">
          <a:xfrm>
            <a:off x="5219700" y="2071688"/>
            <a:ext cx="2020888" cy="839787"/>
          </a:xfrm>
          <a:prstGeom prst="flowChartProcess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lnSpc>
                <a:spcPct val="85000"/>
              </a:lnSpc>
            </a:pPr>
            <a:r>
              <a:rPr kumimoji="0" lang="zh-TW" altLang="en-US" sz="20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國中教育會考</a:t>
            </a:r>
          </a:p>
          <a:p>
            <a:pPr algn="ctr">
              <a:lnSpc>
                <a:spcPct val="85000"/>
              </a:lnSpc>
            </a:pPr>
            <a:r>
              <a:rPr kumimoji="0" lang="zh-TW" altLang="en-US" sz="20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（</a:t>
            </a:r>
            <a:r>
              <a:rPr kumimoji="0" lang="en-US" altLang="zh-TW" sz="20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5/14-5/15</a:t>
            </a:r>
            <a:r>
              <a:rPr kumimoji="0" lang="zh-TW" altLang="en-US" sz="20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）</a:t>
            </a:r>
          </a:p>
        </p:txBody>
      </p:sp>
      <p:sp>
        <p:nvSpPr>
          <p:cNvPr id="22572" name="Line 154"/>
          <p:cNvSpPr>
            <a:spLocks noChangeShapeType="1"/>
          </p:cNvSpPr>
          <p:nvPr/>
        </p:nvSpPr>
        <p:spPr bwMode="auto">
          <a:xfrm>
            <a:off x="7399338" y="2422525"/>
            <a:ext cx="1587" cy="477838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73" name="AutoShape 85"/>
          <p:cNvSpPr>
            <a:spLocks noChangeArrowheads="1"/>
          </p:cNvSpPr>
          <p:nvPr/>
        </p:nvSpPr>
        <p:spPr bwMode="auto">
          <a:xfrm>
            <a:off x="7859713" y="2800350"/>
            <a:ext cx="1176337" cy="401638"/>
          </a:xfrm>
          <a:prstGeom prst="flowChartProcess">
            <a:avLst/>
          </a:prstGeom>
          <a:solidFill>
            <a:srgbClr val="CC99FF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53035" tIns="26518" rIns="53035" bIns="26518"/>
          <a:lstStyle/>
          <a:p>
            <a:pPr algn="ctr">
              <a:spcBef>
                <a:spcPct val="20000"/>
              </a:spcBef>
            </a:pPr>
            <a:r>
              <a:rPr kumimoji="0" lang="zh-TW" altLang="en-US" sz="12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身心障礙學生就學輔導</a:t>
            </a:r>
            <a:endParaRPr kumimoji="0" lang="zh-TW" altLang="en-US" sz="2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574" name="Line 156"/>
          <p:cNvSpPr>
            <a:spLocks noChangeShapeType="1"/>
          </p:cNvSpPr>
          <p:nvPr/>
        </p:nvSpPr>
        <p:spPr bwMode="auto">
          <a:xfrm>
            <a:off x="7394575" y="2898775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75" name="Text Box 82"/>
          <p:cNvSpPr txBox="1">
            <a:spLocks noChangeArrowheads="1"/>
          </p:cNvSpPr>
          <p:nvPr/>
        </p:nvSpPr>
        <p:spPr bwMode="auto">
          <a:xfrm>
            <a:off x="7632700" y="1760538"/>
            <a:ext cx="1511300" cy="3365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5C1F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1600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三、四、五月</a:t>
            </a:r>
          </a:p>
        </p:txBody>
      </p:sp>
      <p:sp>
        <p:nvSpPr>
          <p:cNvPr id="713810" name="Rectangle 83"/>
          <p:cNvSpPr>
            <a:spLocks noChangeArrowheads="1"/>
          </p:cNvSpPr>
          <p:nvPr/>
        </p:nvSpPr>
        <p:spPr bwMode="auto">
          <a:xfrm>
            <a:off x="8101013" y="3273425"/>
            <a:ext cx="1042987" cy="172720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音樂、美術</a:t>
            </a:r>
          </a:p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舞蹈、戲劇</a:t>
            </a:r>
          </a:p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藝術才能班</a:t>
            </a:r>
          </a:p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體育班</a:t>
            </a:r>
          </a:p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科學班</a:t>
            </a:r>
          </a:p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特色招生高職甄選入學</a:t>
            </a:r>
            <a:endParaRPr kumimoji="0" lang="en-US" altLang="zh-TW" sz="1200" b="1" smtClean="0">
              <a:effectLst>
                <a:outerShdw blurRad="38100" dist="38100" dir="2700000" algn="tl">
                  <a:srgbClr val="FFFFFF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6000"/>
              </a:lnSpc>
              <a:spcBef>
                <a:spcPct val="20000"/>
              </a:spcBef>
              <a:defRPr/>
            </a:pPr>
            <a:r>
              <a:rPr kumimoji="0" lang="zh-TW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建教合作班</a:t>
            </a:r>
            <a:endParaRPr kumimoji="0" lang="en-US" altLang="zh-TW" sz="1200" b="1" smtClean="0">
              <a:effectLst>
                <a:outerShdw blurRad="38100" dist="38100" dir="2700000" algn="tl">
                  <a:srgbClr val="FFFFFF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577" name="Oval 85"/>
          <p:cNvSpPr>
            <a:spLocks noChangeArrowheads="1"/>
          </p:cNvSpPr>
          <p:nvPr/>
        </p:nvSpPr>
        <p:spPr bwMode="auto">
          <a:xfrm>
            <a:off x="0" y="4005263"/>
            <a:ext cx="1187450" cy="5762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kumimoji="0" lang="zh-TW" altLang="en-US" sz="24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2578" name="Oval 87"/>
          <p:cNvSpPr>
            <a:spLocks noChangeArrowheads="1"/>
          </p:cNvSpPr>
          <p:nvPr/>
        </p:nvSpPr>
        <p:spPr bwMode="auto">
          <a:xfrm>
            <a:off x="5072063" y="1857375"/>
            <a:ext cx="2286000" cy="10715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kumimoji="0" lang="zh-TW" altLang="en-US" sz="24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2579" name="Oval 88"/>
          <p:cNvSpPr>
            <a:spLocks noChangeArrowheads="1"/>
          </p:cNvSpPr>
          <p:nvPr/>
        </p:nvSpPr>
        <p:spPr bwMode="auto">
          <a:xfrm>
            <a:off x="7572375" y="1689100"/>
            <a:ext cx="1571625" cy="5762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kumimoji="0" lang="zh-TW" altLang="en-US" sz="2400" b="1">
              <a:latin typeface="Calibri" pitchFamily="34" charset="0"/>
              <a:ea typeface="標楷體" pitchFamily="65" charset="-120"/>
            </a:endParaRPr>
          </a:p>
        </p:txBody>
      </p:sp>
      <p:sp>
        <p:nvSpPr>
          <p:cNvPr id="22580" name="Line 121"/>
          <p:cNvSpPr>
            <a:spLocks noChangeShapeType="1"/>
          </p:cNvSpPr>
          <p:nvPr/>
        </p:nvSpPr>
        <p:spPr bwMode="auto">
          <a:xfrm>
            <a:off x="3419475" y="5661025"/>
            <a:ext cx="649288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2581" name="Rectangle 35"/>
          <p:cNvSpPr>
            <a:spLocks noChangeArrowheads="1"/>
          </p:cNvSpPr>
          <p:nvPr/>
        </p:nvSpPr>
        <p:spPr bwMode="auto">
          <a:xfrm>
            <a:off x="3059113" y="5516563"/>
            <a:ext cx="3238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/>
          <a:lstStyle/>
          <a:p>
            <a:pPr>
              <a:spcBef>
                <a:spcPct val="2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</a:rPr>
              <a:t>N</a:t>
            </a:r>
            <a:endParaRPr kumimoji="0" lang="en-US" altLang="zh-TW" sz="1400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2582" name="Text Box 64"/>
          <p:cNvSpPr txBox="1">
            <a:spLocks noChangeArrowheads="1"/>
          </p:cNvSpPr>
          <p:nvPr/>
        </p:nvSpPr>
        <p:spPr bwMode="auto">
          <a:xfrm>
            <a:off x="0" y="4724400"/>
            <a:ext cx="1225550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3035" tIns="26518" rIns="53035" bIns="26518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kumimoji="0" lang="zh-TW" altLang="en-US" sz="1400" b="1">
              <a:solidFill>
                <a:srgbClr val="000000"/>
              </a:solidFill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20000"/>
              </a:spcBef>
            </a:pPr>
            <a:r>
              <a:rPr kumimoji="0" lang="en-US" altLang="zh-TW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7</a:t>
            </a:r>
            <a:r>
              <a:rPr kumimoji="0" lang="zh-TW" altLang="en-US" sz="14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月初</a:t>
            </a:r>
          </a:p>
        </p:txBody>
      </p:sp>
      <p:sp>
        <p:nvSpPr>
          <p:cNvPr id="22583" name="Oval 85"/>
          <p:cNvSpPr>
            <a:spLocks noChangeArrowheads="1"/>
          </p:cNvSpPr>
          <p:nvPr/>
        </p:nvSpPr>
        <p:spPr bwMode="auto">
          <a:xfrm>
            <a:off x="0" y="4797425"/>
            <a:ext cx="1187450" cy="57626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/>
          <a:lstStyle/>
          <a:p>
            <a:pPr>
              <a:spcBef>
                <a:spcPct val="20000"/>
              </a:spcBef>
            </a:pPr>
            <a:endParaRPr kumimoji="0" lang="zh-TW" altLang="en-US" sz="2400" b="1">
              <a:latin typeface="Calibri" pitchFamily="34" charset="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9FF22E5F-1C57-4B68-AAAE-024B92139FED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12</a:t>
            </a:fld>
            <a:endParaRPr kumimoji="0" lang="en-US" altLang="zh-TW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323850" y="2349500"/>
          <a:ext cx="8569325" cy="2089152"/>
        </p:xfrm>
        <a:graphic>
          <a:graphicData uri="http://schemas.openxmlformats.org/drawingml/2006/table">
            <a:tbl>
              <a:tblPr/>
              <a:tblGrid>
                <a:gridCol w="1439863"/>
                <a:gridCol w="2447925"/>
                <a:gridCol w="4681537"/>
              </a:tblGrid>
              <a:tr h="522288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教育會考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2016/03/10 ~ 03/12</a:t>
                      </a:r>
                      <a:endParaRPr kumimoji="0" lang="zh-TW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准考證寄發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2016/04/08</a:t>
                      </a:r>
                      <a:endParaRPr kumimoji="0" lang="zh-TW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測驗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2016/05/14 ~ 05/15</a:t>
                      </a:r>
                      <a:endParaRPr kumimoji="0" lang="zh-TW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222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成績公布、查詢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2016/06/03</a:t>
                      </a:r>
                      <a:endParaRPr kumimoji="0" lang="zh-TW" altLang="zh-CN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0825" y="1052513"/>
            <a:ext cx="8586788" cy="101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4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年國中教育會考辦理時程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708400" y="6524625"/>
            <a:ext cx="5435600" cy="268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年各入學管道辦理時程仍以簡章公告為準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50825" y="1196975"/>
          <a:ext cx="8715375" cy="5181600"/>
        </p:xfrm>
        <a:graphic>
          <a:graphicData uri="http://schemas.openxmlformats.org/drawingml/2006/table">
            <a:tbl>
              <a:tblPr/>
              <a:tblGrid>
                <a:gridCol w="1978025"/>
                <a:gridCol w="2490788"/>
                <a:gridCol w="4246562"/>
              </a:tblGrid>
              <a:tr h="2921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2016/03/02 ~ 03/04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能力檢定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2016/03/12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2016/04/8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5275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特色招生專業群科甄選入學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2016/03/21 ~ 03/25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2016/04/23 ~ 04/24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2016/06/08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2016/06/13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放棄、遞補截止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2016/06/14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6863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變更就學區申請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2016/05/02 ~05/06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公告實際招生名額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2016/06/15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志願選填、序位查詢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2016/06/15~ 06/23(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桃連區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06/21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截止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報名截止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2016/06/28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桃連區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06/24</a:t>
                      </a: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截止</a:t>
                      </a: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kumimoji="0" lang="zh-TW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2016/07/05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2016/07/07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桃連區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直升入學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2016/05/30 ~06/03</a:t>
                      </a:r>
                      <a:endParaRPr kumimoji="0" lang="zh-TW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2016/06/07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2016/06/08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350" y="188913"/>
            <a:ext cx="6408738" cy="8715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8400" y="6524625"/>
            <a:ext cx="5435600" cy="268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年各入學管道辦理時程仍以簡章公告為準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13168894-1677-40AB-9380-0EA7CC155733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14</a:t>
            </a:fld>
            <a:endParaRPr kumimoji="0" lang="en-US" altLang="zh-TW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graphicFrame>
        <p:nvGraphicFramePr>
          <p:cNvPr id="433211" name="Group 59"/>
          <p:cNvGraphicFramePr>
            <a:graphicFrameLocks noGrp="1"/>
          </p:cNvGraphicFramePr>
          <p:nvPr/>
        </p:nvGraphicFramePr>
        <p:xfrm>
          <a:off x="352425" y="1341438"/>
          <a:ext cx="8396288" cy="4876861"/>
        </p:xfrm>
        <a:graphic>
          <a:graphicData uri="http://schemas.openxmlformats.org/drawingml/2006/table">
            <a:tbl>
              <a:tblPr/>
              <a:tblGrid>
                <a:gridCol w="1871663"/>
                <a:gridCol w="1700212"/>
                <a:gridCol w="4824413"/>
              </a:tblGrid>
              <a:tr h="304805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藝才班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2016/03/01 ~03/07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戲劇班、美術班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2016/04/09 ~04 /10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舞蹈班、音樂班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2016/04/16 ~04 /17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2016/06/13 ~06/17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2016/07/05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2016/07/06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體育班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2016/05/02 ~ 05/05 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2016/05/07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2016/05/09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2016/05/16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桃連區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技優甄審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實用技能學程</a:t>
                      </a: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2016/05/26 ~05/27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2016/06/06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8761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2016/06/08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0958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建教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合作班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2016/03/01 ~ 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219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報到截止日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2016/07/08</a:t>
                      </a:r>
                      <a:endParaRPr kumimoji="0" lang="zh-TW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3363" y="396875"/>
            <a:ext cx="8586787" cy="8715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708400" y="6524625"/>
            <a:ext cx="5435600" cy="2682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105</a:t>
            </a:r>
            <a:r>
              <a:rPr lang="zh-TW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年各入學管道辦理時程仍以簡章公告為準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107950" y="2390775"/>
            <a:ext cx="8964613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zh-TW" altLang="en-US" sz="600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桃連區主要入學管道</a:t>
            </a:r>
          </a:p>
        </p:txBody>
      </p:sp>
      <p:pic>
        <p:nvPicPr>
          <p:cNvPr id="30723" name="群組 4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4076700"/>
            <a:ext cx="1365250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14D9922-6308-47F7-8224-D3E6299A69D4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16</a:t>
            </a:fld>
            <a:endParaRPr kumimoji="0" lang="zh-TW" altLang="en-US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grpSp>
        <p:nvGrpSpPr>
          <p:cNvPr id="32771" name="群組 17417"/>
          <p:cNvGrpSpPr>
            <a:grpSpLocks/>
          </p:cNvGrpSpPr>
          <p:nvPr/>
        </p:nvGrpSpPr>
        <p:grpSpPr bwMode="auto">
          <a:xfrm>
            <a:off x="107504" y="1474614"/>
            <a:ext cx="8893175" cy="4690690"/>
            <a:chOff x="148487" y="2131189"/>
            <a:chExt cx="8766353" cy="4634486"/>
          </a:xfrm>
        </p:grpSpPr>
        <p:sp>
          <p:nvSpPr>
            <p:cNvPr id="3" name="圓角矩形 2"/>
            <p:cNvSpPr/>
            <p:nvPr/>
          </p:nvSpPr>
          <p:spPr>
            <a:xfrm>
              <a:off x="350355" y="2131189"/>
              <a:ext cx="6487915" cy="7215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hangingPunct="1">
                <a:defRPr/>
              </a:pPr>
              <a:r>
                <a:rPr kumimoji="0" lang="zh-TW" altLang="en-US" sz="3600" b="1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◎</a:t>
              </a:r>
              <a:r>
                <a:rPr kumimoji="0" lang="en-US" altLang="zh-TW" sz="3600" b="1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105</a:t>
              </a:r>
              <a:r>
                <a:rPr kumimoji="0" lang="zh-TW" altLang="en-US" sz="3600" b="1" dirty="0">
                  <a:solidFill>
                    <a:schemeClr val="tx1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rPr>
                <a:t>學年度入學方式示意圖</a:t>
              </a:r>
              <a:endParaRPr kumimoji="0" lang="zh-TW" alt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2776" name="群組 17416"/>
            <p:cNvGrpSpPr>
              <a:grpSpLocks/>
            </p:cNvGrpSpPr>
            <p:nvPr/>
          </p:nvGrpSpPr>
          <p:grpSpPr bwMode="auto">
            <a:xfrm>
              <a:off x="148487" y="3021715"/>
              <a:ext cx="8766353" cy="3743960"/>
              <a:chOff x="42754" y="3112314"/>
              <a:chExt cx="8766353" cy="3743960"/>
            </a:xfrm>
          </p:grpSpPr>
          <p:cxnSp>
            <p:nvCxnSpPr>
              <p:cNvPr id="26" name="直線單箭頭接點 25"/>
              <p:cNvCxnSpPr/>
              <p:nvPr/>
            </p:nvCxnSpPr>
            <p:spPr>
              <a:xfrm>
                <a:off x="42754" y="6061497"/>
                <a:ext cx="1691616" cy="0"/>
              </a:xfrm>
              <a:prstGeom prst="straightConnector1">
                <a:avLst/>
              </a:prstGeom>
              <a:ln w="19050">
                <a:solidFill>
                  <a:srgbClr val="000099"/>
                </a:solidFill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778" name="群組 28"/>
              <p:cNvGrpSpPr>
                <a:grpSpLocks/>
              </p:cNvGrpSpPr>
              <p:nvPr/>
            </p:nvGrpSpPr>
            <p:grpSpPr bwMode="auto">
              <a:xfrm>
                <a:off x="42754" y="3112314"/>
                <a:ext cx="8766353" cy="3743960"/>
                <a:chOff x="179513" y="3139698"/>
                <a:chExt cx="8766353" cy="3743960"/>
              </a:xfrm>
            </p:grpSpPr>
            <p:sp>
              <p:nvSpPr>
                <p:cNvPr id="7" name="圓角矩形 6"/>
                <p:cNvSpPr/>
                <p:nvPr/>
              </p:nvSpPr>
              <p:spPr>
                <a:xfrm>
                  <a:off x="2005707" y="3143277"/>
                  <a:ext cx="6364290" cy="541125"/>
                </a:xfrm>
                <a:prstGeom prst="round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8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/>
                      <a:cs typeface="Times New Roman" pitchFamily="18" charset="0"/>
                    </a:rPr>
                    <a:t>高中、高職、五專多元入學管道</a:t>
                  </a:r>
                  <a:endParaRPr kumimoji="0" lang="zh-TW" altLang="en-US" sz="28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" name="圓角矩形 7"/>
                <p:cNvSpPr/>
                <p:nvPr/>
              </p:nvSpPr>
              <p:spPr>
                <a:xfrm>
                  <a:off x="1908685" y="3789491"/>
                  <a:ext cx="1258148" cy="936381"/>
                </a:xfrm>
                <a:prstGeom prst="roundRect">
                  <a:avLst/>
                </a:prstGeom>
                <a:solidFill>
                  <a:srgbClr val="FFD9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免試</a:t>
                  </a:r>
                  <a:r>
                    <a:rPr kumimoji="0" lang="en-US" altLang="zh-TW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/>
                  </a:r>
                  <a:br>
                    <a:rPr kumimoji="0" lang="en-US" altLang="zh-TW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</a:b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入學</a:t>
                  </a:r>
                </a:p>
              </p:txBody>
            </p:sp>
            <p:sp>
              <p:nvSpPr>
                <p:cNvPr id="9" name="圓角矩形 8"/>
                <p:cNvSpPr/>
                <p:nvPr/>
              </p:nvSpPr>
              <p:spPr>
                <a:xfrm>
                  <a:off x="3234122" y="3819291"/>
                  <a:ext cx="1873139" cy="934813"/>
                </a:xfrm>
                <a:prstGeom prst="roundRect">
                  <a:avLst/>
                </a:prstGeom>
                <a:solidFill>
                  <a:srgbClr val="DD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申請入學</a:t>
                  </a:r>
                  <a:endParaRPr kumimoji="0" lang="en-US" altLang="zh-TW" sz="2800" b="1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16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(</a:t>
                  </a:r>
                  <a:r>
                    <a:rPr kumimoji="0" lang="zh-TW" altLang="en-US" sz="16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五專申請抽籤</a:t>
                  </a:r>
                  <a:r>
                    <a:rPr kumimoji="0" lang="en-US" altLang="zh-TW" sz="16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)</a:t>
                  </a:r>
                  <a:endParaRPr kumimoji="0" lang="zh-TW" altLang="en-US" sz="1600" b="1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1" name="圓角矩形 10"/>
                <p:cNvSpPr/>
                <p:nvPr/>
              </p:nvSpPr>
              <p:spPr>
                <a:xfrm>
                  <a:off x="5187069" y="3828702"/>
                  <a:ext cx="1225287" cy="934813"/>
                </a:xfrm>
                <a:prstGeom prst="roundRect">
                  <a:avLst/>
                </a:prstGeom>
                <a:solidFill>
                  <a:srgbClr val="E1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甄選入學</a:t>
                  </a:r>
                  <a:endParaRPr kumimoji="0" lang="en-US" altLang="zh-TW" sz="2800" b="1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2" name="圓角矩形 11"/>
                <p:cNvSpPr/>
                <p:nvPr/>
              </p:nvSpPr>
              <p:spPr>
                <a:xfrm>
                  <a:off x="6504682" y="3828702"/>
                  <a:ext cx="2305041" cy="934813"/>
                </a:xfrm>
                <a:prstGeom prst="roundRect">
                  <a:avLst/>
                </a:prstGeom>
                <a:solidFill>
                  <a:srgbClr val="E1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登記分發</a:t>
                  </a:r>
                  <a:r>
                    <a:rPr kumimoji="0" lang="en-US" altLang="zh-TW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/>
                  </a:r>
                  <a:br>
                    <a:rPr kumimoji="0" lang="en-US" altLang="zh-TW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</a:br>
                  <a:r>
                    <a:rPr kumimoji="0" lang="zh-TW" altLang="en-US" sz="2800" b="1" dirty="0">
                      <a:solidFill>
                        <a:schemeClr val="tx1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入學</a:t>
                  </a:r>
                  <a:endParaRPr kumimoji="0" lang="en-US" altLang="zh-TW" sz="2800" b="1" dirty="0">
                    <a:solidFill>
                      <a:schemeClr val="tx1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cxnSp>
              <p:nvCxnSpPr>
                <p:cNvPr id="5" name="直線單箭頭接點 4"/>
                <p:cNvCxnSpPr/>
                <p:nvPr/>
              </p:nvCxnSpPr>
              <p:spPr>
                <a:xfrm>
                  <a:off x="179513" y="4437272"/>
                  <a:ext cx="1729172" cy="0"/>
                </a:xfrm>
                <a:prstGeom prst="straightConnector1">
                  <a:avLst/>
                </a:prstGeom>
                <a:ln w="19050">
                  <a:solidFill>
                    <a:srgbClr val="000099"/>
                  </a:solidFill>
                  <a:prstDash val="dash"/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" name="圓角矩形 14"/>
                <p:cNvSpPr/>
                <p:nvPr/>
              </p:nvSpPr>
              <p:spPr>
                <a:xfrm>
                  <a:off x="598896" y="3789491"/>
                  <a:ext cx="1117311" cy="71993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eaLnBrk="1" hangingPunct="1">
                    <a:defRPr/>
                  </a:pPr>
                  <a:r>
                    <a:rPr kumimoji="0" lang="zh-TW" altLang="en-US" sz="2800" b="1">
                      <a:solidFill>
                        <a:srgbClr val="000099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過去</a:t>
                  </a:r>
                </a:p>
              </p:txBody>
            </p:sp>
            <p:sp>
              <p:nvSpPr>
                <p:cNvPr id="16" name="圓角矩形 15"/>
                <p:cNvSpPr/>
                <p:nvPr/>
              </p:nvSpPr>
              <p:spPr>
                <a:xfrm>
                  <a:off x="1908685" y="4964281"/>
                  <a:ext cx="4600692" cy="1585733"/>
                </a:xfrm>
                <a:prstGeom prst="roundRect">
                  <a:avLst/>
                </a:prstGeom>
                <a:solidFill>
                  <a:srgbClr val="FFE1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800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免試入學</a:t>
                  </a:r>
                  <a:endParaRPr kumimoji="0" lang="zh-TW" altLang="en-US" sz="2800" b="1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7" name="圓角矩形 16"/>
                <p:cNvSpPr/>
                <p:nvPr/>
              </p:nvSpPr>
              <p:spPr>
                <a:xfrm>
                  <a:off x="6562583" y="4843509"/>
                  <a:ext cx="2306606" cy="1681409"/>
                </a:xfrm>
                <a:prstGeom prst="roundRect">
                  <a:avLst/>
                </a:prstGeom>
                <a:solidFill>
                  <a:srgbClr val="E1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en-US" altLang="zh-TW" sz="2000" b="1" dirty="0">
                    <a:solidFill>
                      <a:srgbClr val="FF0000"/>
                    </a:solidFill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8" name="圓角矩形 17"/>
                <p:cNvSpPr/>
                <p:nvPr/>
              </p:nvSpPr>
              <p:spPr>
                <a:xfrm>
                  <a:off x="6593880" y="5660686"/>
                  <a:ext cx="1012465" cy="890896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400" b="1" u="sng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甄選</a:t>
                  </a:r>
                  <a:r>
                    <a:rPr kumimoji="0" lang="zh-TW" altLang="en-US" sz="24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入學</a:t>
                  </a:r>
                  <a:endParaRPr kumimoji="0" lang="en-US" altLang="zh-TW" sz="24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sp>
              <p:nvSpPr>
                <p:cNvPr id="19" name="圓角矩形 18"/>
                <p:cNvSpPr/>
                <p:nvPr/>
              </p:nvSpPr>
              <p:spPr>
                <a:xfrm>
                  <a:off x="7398219" y="5660686"/>
                  <a:ext cx="1547647" cy="890896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lnSpc>
                      <a:spcPts val="28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zh-TW" altLang="en-US" sz="2400" b="1" u="sng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考試分發</a:t>
                  </a:r>
                  <a:r>
                    <a:rPr kumimoji="0" lang="en-US" altLang="zh-TW" sz="2400" b="1" u="sng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/>
                  </a:r>
                  <a:br>
                    <a:rPr kumimoji="0" lang="en-US" altLang="zh-TW" sz="2400" b="1" u="sng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</a:br>
                  <a:r>
                    <a:rPr kumimoji="0" lang="zh-TW" altLang="en-US" sz="2400" b="1" dirty="0">
                      <a:solidFill>
                        <a:srgbClr val="000099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入學</a:t>
                  </a:r>
                  <a:endParaRPr kumimoji="0" lang="en-US" altLang="zh-TW" sz="2400" b="1" dirty="0">
                    <a:solidFill>
                      <a:srgbClr val="00009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標楷體" pitchFamily="65" charset="-120"/>
                    <a:cs typeface="Times New Roman" pitchFamily="18" charset="0"/>
                  </a:endParaRPr>
                </a:p>
              </p:txBody>
            </p:sp>
            <p:cxnSp>
              <p:nvCxnSpPr>
                <p:cNvPr id="14" name="直線接點 13"/>
                <p:cNvCxnSpPr>
                  <a:endCxn id="17" idx="3"/>
                </p:cNvCxnSpPr>
                <p:nvPr/>
              </p:nvCxnSpPr>
              <p:spPr>
                <a:xfrm>
                  <a:off x="6562583" y="5684213"/>
                  <a:ext cx="230660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線接點 22"/>
                <p:cNvCxnSpPr/>
                <p:nvPr/>
              </p:nvCxnSpPr>
              <p:spPr>
                <a:xfrm>
                  <a:off x="7548445" y="5684213"/>
                  <a:ext cx="0" cy="840705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圓角矩形 26"/>
                <p:cNvSpPr/>
                <p:nvPr/>
              </p:nvSpPr>
              <p:spPr>
                <a:xfrm>
                  <a:off x="179513" y="5183868"/>
                  <a:ext cx="1729172" cy="895602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kumimoji="0" lang="en-US" altLang="zh-TW" sz="2800" b="1" dirty="0">
                      <a:solidFill>
                        <a:srgbClr val="000099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103</a:t>
                  </a:r>
                  <a:br>
                    <a:rPr kumimoji="0" lang="en-US" altLang="zh-TW" sz="2800" b="1" dirty="0">
                      <a:solidFill>
                        <a:srgbClr val="000099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</a:br>
                  <a:r>
                    <a:rPr kumimoji="0" lang="zh-TW" altLang="en-US" sz="2800" b="1" dirty="0">
                      <a:solidFill>
                        <a:srgbClr val="000099"/>
                      </a:solidFill>
                      <a:latin typeface="Times New Roman" pitchFamily="18" charset="0"/>
                      <a:ea typeface="標楷體" pitchFamily="65" charset="-120"/>
                      <a:cs typeface="Times New Roman" pitchFamily="18" charset="0"/>
                    </a:rPr>
                    <a:t>學年度起</a:t>
                  </a:r>
                </a:p>
              </p:txBody>
            </p:sp>
            <p:sp>
              <p:nvSpPr>
                <p:cNvPr id="28" name="圓角矩形 27"/>
                <p:cNvSpPr/>
                <p:nvPr/>
              </p:nvSpPr>
              <p:spPr>
                <a:xfrm>
                  <a:off x="179513" y="3139698"/>
                  <a:ext cx="8766353" cy="3743960"/>
                </a:xfrm>
                <a:prstGeom prst="roundRect">
                  <a:avLst/>
                </a:prstGeom>
                <a:noFill/>
                <a:ln w="22225"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kumimoji="0" lang="zh-TW" altLang="en-US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20" name="圓角矩形 19"/>
              <p:cNvSpPr/>
              <p:nvPr/>
            </p:nvSpPr>
            <p:spPr>
              <a:xfrm>
                <a:off x="6425824" y="4816125"/>
                <a:ext cx="2306606" cy="889327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zh-TW" altLang="en-US" sz="28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ea typeface="標楷體" pitchFamily="65" charset="-120"/>
                    <a:cs typeface="Times New Roman" pitchFamily="18" charset="0"/>
                  </a:rPr>
                  <a:t>特色招生</a:t>
                </a:r>
                <a:endParaRPr kumimoji="0" lang="en-US" altLang="zh-TW" sz="2000" b="1" dirty="0">
                  <a:solidFill>
                    <a:srgbClr val="FF0000"/>
                  </a:solidFill>
                  <a:latin typeface="Times New Roman" pitchFamily="18" charset="0"/>
                  <a:ea typeface="標楷體" pitchFamily="65" charset="-120"/>
                  <a:cs typeface="Times New Roman" pitchFamily="18" charset="0"/>
                </a:endParaRPr>
              </a:p>
            </p:txBody>
          </p:sp>
        </p:grpSp>
      </p:grpSp>
      <p:sp>
        <p:nvSpPr>
          <p:cNvPr id="32772" name="Line 25"/>
          <p:cNvSpPr>
            <a:spLocks noChangeShapeType="1"/>
          </p:cNvSpPr>
          <p:nvPr/>
        </p:nvSpPr>
        <p:spPr bwMode="auto">
          <a:xfrm flipV="1">
            <a:off x="2124075" y="2708275"/>
            <a:ext cx="5472113" cy="8651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2773" name="Line 26"/>
          <p:cNvSpPr>
            <a:spLocks noChangeShapeType="1"/>
          </p:cNvSpPr>
          <p:nvPr/>
        </p:nvSpPr>
        <p:spPr bwMode="auto">
          <a:xfrm>
            <a:off x="2124075" y="2781300"/>
            <a:ext cx="6119813" cy="7191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37274" name="Rectangle 26"/>
          <p:cNvSpPr>
            <a:spLocks noChangeArrowheads="1"/>
          </p:cNvSpPr>
          <p:nvPr/>
        </p:nvSpPr>
        <p:spPr bwMode="auto">
          <a:xfrm>
            <a:off x="4365625" y="3246438"/>
            <a:ext cx="412750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/>
              <a:t>：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3"/>
          <p:cNvSpPr txBox="1">
            <a:spLocks noGrp="1"/>
          </p:cNvSpPr>
          <p:nvPr/>
        </p:nvSpPr>
        <p:spPr bwMode="auto">
          <a:xfrm>
            <a:off x="6542088" y="6356350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4E55E292-5FB6-49B5-8252-673018597592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17</a:t>
            </a:fld>
            <a:endParaRPr kumimoji="0" lang="en-US" altLang="zh-TW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820304" y="4509120"/>
          <a:ext cx="3672408" cy="576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672408"/>
              </a:tblGrid>
              <a:tr h="576000"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身心障礙適性輔導安置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539552" y="1700808"/>
          <a:ext cx="3953160" cy="2304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800"/>
                <a:gridCol w="3240360"/>
              </a:tblGrid>
              <a:tr h="576000"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免試入學</a:t>
                      </a:r>
                    </a:p>
                  </a:txBody>
                  <a:tcPr marL="7620" marR="7620" marT="7620" marB="0"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校內直</a:t>
                      </a: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升入學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免試入學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技優生甄審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單獨招生</a:t>
                      </a:r>
                      <a:r>
                        <a:rPr lang="en-US" altLang="zh-TW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含園區生</a:t>
                      </a:r>
                      <a:r>
                        <a:rPr lang="en-US" altLang="zh-TW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788024" y="1628500"/>
          <a:ext cx="3581400" cy="2880000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1200"/>
                <a:gridCol w="711200"/>
                <a:gridCol w="2159000"/>
              </a:tblGrid>
              <a:tr h="576000">
                <a:tc rowSpan="5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特色招生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甄選入學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藝才班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體育班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科學班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專業群科</a:t>
                      </a:r>
                      <a:endParaRPr lang="zh-TW" altLang="en-US" sz="2800" b="1" kern="1200" dirty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考試分發入學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標題 2"/>
          <p:cNvSpPr>
            <a:spLocks noGrp="1"/>
          </p:cNvSpPr>
          <p:nvPr>
            <p:ph type="title" idx="4294967295"/>
          </p:nvPr>
        </p:nvSpPr>
        <p:spPr>
          <a:xfrm>
            <a:off x="1116013" y="404813"/>
            <a:ext cx="7632700" cy="1143000"/>
          </a:xfrm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US" altLang="zh-TW" sz="3600" smtClean="0">
                <a:ln>
                  <a:noFill/>
                </a:ln>
                <a:solidFill>
                  <a:srgbClr val="31859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3600" smtClean="0">
                <a:ln>
                  <a:noFill/>
                </a:ln>
                <a:solidFill>
                  <a:srgbClr val="31859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r>
              <a:rPr lang="zh-TW" altLang="en-US" sz="3600" smtClean="0">
                <a:ln>
                  <a:noFill/>
                </a:ln>
                <a:solidFill>
                  <a:srgbClr val="31859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桃連區</a:t>
            </a:r>
            <a:r>
              <a:rPr lang="zh-TW" altLang="zh-TW" sz="3600" smtClean="0">
                <a:ln>
                  <a:noFill/>
                </a:ln>
                <a:solidFill>
                  <a:srgbClr val="31859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適性入學管道</a:t>
            </a:r>
            <a:endParaRPr lang="zh-TW" altLang="en-US" sz="3600" smtClean="0">
              <a:ln>
                <a:noFill/>
              </a:ln>
              <a:solidFill>
                <a:srgbClr val="31859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4823" name="圖片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70538"/>
            <a:ext cx="38877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860032" y="5085184"/>
          <a:ext cx="3305087" cy="1566672"/>
        </p:xfrm>
        <a:graphic>
          <a:graphicData uri="http://schemas.openxmlformats.org/drawingml/2006/table">
            <a:tbl>
              <a:tblPr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12800"/>
                <a:gridCol w="2592287"/>
              </a:tblGrid>
              <a:tr h="288032">
                <a:tc rowSpan="4"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其他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實用技能學程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建教合作班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體育績優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algn="ctr" defTabSz="1422400" rtl="0" eaLnBrk="1" fontAlgn="ctr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zh-TW" altLang="en-US" sz="2800" b="1" kern="1200" dirty="0" smtClean="0">
                          <a:solidFill>
                            <a:srgbClr val="0000FF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軍校</a:t>
                      </a:r>
                      <a:endParaRPr lang="zh-TW" altLang="en-US" sz="2800" b="1" kern="1200" dirty="0">
                        <a:solidFill>
                          <a:srgbClr val="0000FF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標題 5"/>
          <p:cNvSpPr>
            <a:spLocks noGrp="1"/>
          </p:cNvSpPr>
          <p:nvPr>
            <p:ph type="title" idx="4294967295"/>
          </p:nvPr>
        </p:nvSpPr>
        <p:spPr>
          <a:xfrm>
            <a:off x="1116013" y="188913"/>
            <a:ext cx="7221537" cy="8509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zh-TW" altLang="en-US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特色招生</a:t>
            </a:r>
            <a:r>
              <a:rPr lang="en-US" altLang="zh-TW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甄選入學</a:t>
            </a:r>
          </a:p>
        </p:txBody>
      </p:sp>
      <p:sp>
        <p:nvSpPr>
          <p:cNvPr id="4" name="日期版面配置區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ECAA417-22F3-4411-AA51-7A725EE15335}" type="datetime1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2016/3/12</a:t>
            </a:fld>
            <a:endParaRPr kumimoji="0" lang="en-US" altLang="zh-TW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53392965-B363-4230-9622-CC9DCAB7812F}" type="slidenum">
              <a:rPr kumimoji="0" lang="en-US" altLang="zh-TW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18</a:t>
            </a:fld>
            <a:endParaRPr kumimoji="0" lang="en-US" altLang="zh-TW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pic>
        <p:nvPicPr>
          <p:cNvPr id="36869" name="表格 2"/>
          <p:cNvPicPr>
            <a:picLocks noGrp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627188"/>
            <a:ext cx="5035550" cy="467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/>
            <a:fld id="{FABEA9E5-BE7C-44B3-BC36-EF9CF41DABE7}" type="slidenum">
              <a:rPr kumimoji="0" lang="zh-TW" altLang="en-US" sz="1200">
                <a:solidFill>
                  <a:srgbClr val="898989"/>
                </a:solidFill>
                <a:latin typeface="Verdana" pitchFamily="34" charset="0"/>
                <a:ea typeface="微軟正黑體" pitchFamily="34" charset="-120"/>
              </a:rPr>
              <a:pPr algn="r" eaLnBrk="1" hangingPunct="1"/>
              <a:t>19</a:t>
            </a:fld>
            <a:endParaRPr kumimoji="0" lang="zh-TW" altLang="en-US" sz="1200">
              <a:solidFill>
                <a:srgbClr val="898989"/>
              </a:solidFill>
              <a:latin typeface="Verdana" pitchFamily="34" charset="0"/>
              <a:ea typeface="微軟正黑體" pitchFamily="34" charset="-12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44588" y="152400"/>
            <a:ext cx="7199312" cy="719138"/>
          </a:xfrm>
          <a:prstGeom prst="rect">
            <a:avLst/>
          </a:prstGeom>
          <a:gradFill>
            <a:gsLst>
              <a:gs pos="0">
                <a:srgbClr val="000099"/>
              </a:gs>
              <a:gs pos="95000">
                <a:srgbClr val="A7B7E3"/>
              </a:gs>
              <a:gs pos="5000">
                <a:srgbClr val="A4B3E2"/>
              </a:gs>
              <a:gs pos="55000">
                <a:schemeClr val="tx2">
                  <a:lumMod val="20000"/>
                  <a:lumOff val="80000"/>
                </a:schemeClr>
              </a:gs>
              <a:gs pos="100000">
                <a:srgbClr val="000099"/>
              </a:gs>
            </a:gsLst>
            <a:lin ang="16200000" scaled="1"/>
          </a:gradFill>
          <a:ln w="28575" algn="ctr">
            <a:solidFill>
              <a:srgbClr val="003366"/>
            </a:solidFill>
            <a:prstDash val="sysDot"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marL="457200" indent="-457200" algn="ctr" eaLnBrk="1" hangingPunct="1">
              <a:defRPr/>
            </a:pPr>
            <a:r>
              <a:rPr lang="zh-TW" altLang="en-US" sz="4400" b="1" dirty="0" smtClean="0">
                <a:solidFill>
                  <a:schemeClr val="tx2">
                    <a:lumMod val="75000"/>
                  </a:schemeClr>
                </a:solidFill>
                <a:latin typeface="標楷體" pitchFamily="65" charset="-120"/>
                <a:ea typeface="標楷體" pitchFamily="65" charset="-120"/>
              </a:rPr>
              <a:t>甄選入學重要日程</a:t>
            </a:r>
            <a:endParaRPr lang="zh-TW" altLang="en-US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708400" y="6589713"/>
            <a:ext cx="5435600" cy="2682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spcBef>
                <a:spcPct val="20000"/>
              </a:spcBef>
              <a:buBlip>
                <a:blip r:embed="rId3"/>
              </a:buBlip>
              <a:defRPr sz="3200">
                <a:solidFill>
                  <a:srgbClr val="10403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10403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Blip>
                <a:blip r:embed="rId3"/>
              </a:buBlip>
              <a:defRPr sz="2400">
                <a:solidFill>
                  <a:srgbClr val="10403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年各入學管道辦理時程仍以簡章公告為準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79388" y="981075"/>
          <a:ext cx="8715375" cy="2438400"/>
        </p:xfrm>
        <a:graphic>
          <a:graphicData uri="http://schemas.openxmlformats.org/drawingml/2006/table">
            <a:tbl>
              <a:tblPr/>
              <a:tblGrid>
                <a:gridCol w="1978025"/>
                <a:gridCol w="2489200"/>
                <a:gridCol w="4248150"/>
              </a:tblGrid>
              <a:tr h="292100">
                <a:tc row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科學班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2016/03/02 ~ 03/04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能力檢定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2016/03/12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錄取報到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2016/04/8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5275">
                <a:tc rowSpan="5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特色招生專業群科甄選入學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2016/03/21 ~ 03/25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2016/04/23 ~ 04/24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2016/06/08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2016/06/13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921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放棄、遞補截止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2016/06/14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9" marR="9849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79388" y="3500438"/>
          <a:ext cx="8713787" cy="3048000"/>
        </p:xfrm>
        <a:graphic>
          <a:graphicData uri="http://schemas.openxmlformats.org/drawingml/2006/table">
            <a:tbl>
              <a:tblPr/>
              <a:tblGrid>
                <a:gridCol w="1944687"/>
                <a:gridCol w="2303463"/>
                <a:gridCol w="4465637"/>
              </a:tblGrid>
              <a:tr h="207963">
                <a:tc row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藝才班</a:t>
                      </a: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2016/03/01 ~03/07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戲劇班、美術班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2016/04/09 ~04 /10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舞蹈班、音樂班 </a:t>
                      </a: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2016/04/16 ~04 /17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分發報名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2016/06/13 ~06/17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2016/07/05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2016/07/06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rowSpan="4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體育班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9847" marR="9847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術科測驗報名</a:t>
                      </a:r>
                      <a:endParaRPr kumimoji="0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2016/05/02 ~ 05/05 </a:t>
                      </a:r>
                      <a:endParaRPr kumimoji="0" lang="zh-TW" altLang="zh-CN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術科測驗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2016/05/07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放榜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2016/05/09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079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報到</a:t>
                      </a:r>
                      <a:endParaRPr kumimoji="0" lang="zh-TW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2016/05/16</a:t>
                      </a:r>
                      <a:endParaRPr kumimoji="0" lang="zh-TW" altLang="zh-C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847" marR="9847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ln>
                  <a:noFill/>
                </a:ln>
                <a:latin typeface="標楷體" pitchFamily="65" charset="-120"/>
                <a:ea typeface="標楷體" pitchFamily="65" charset="-120"/>
              </a:rPr>
              <a:t>目次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1177280" y="1783357"/>
            <a:ext cx="7211144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rId4" action="ppaction://hlinksldjump"/>
              </a:rPr>
              <a:t>適性入學的成果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2.</a:t>
            </a:r>
            <a:r>
              <a:rPr lang="zh-TW" altLang="en-US" sz="3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rId5" action="ppaction://hlinksldjump"/>
              </a:rPr>
              <a:t>適性入學的重要日程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rId6" action="ppaction://hlinksldjump"/>
              </a:rPr>
              <a:t>桃連區主要入學管道</a:t>
            </a:r>
            <a:endParaRPr lang="zh-TW" altLang="en-US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4.</a:t>
            </a:r>
            <a:r>
              <a:rPr lang="zh-TW" altLang="en-US" sz="3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適性入學宣導網說明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5.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國中教育會考說明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6.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五專併入免試入學的說明</a:t>
            </a:r>
            <a:endParaRPr lang="en-US" altLang="zh-TW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7.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變更就學區申請流程</a:t>
            </a:r>
            <a:endParaRPr lang="zh-TW" altLang="en-US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8.</a:t>
            </a: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105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年桃連區優先免試作為</a:t>
            </a:r>
            <a:endParaRPr lang="zh-TW" altLang="en-US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9.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志願選填統計與輔導策略</a:t>
            </a:r>
            <a:endParaRPr lang="zh-TW" altLang="en-US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lnSpc>
                <a:spcPct val="70000"/>
              </a:lnSpc>
              <a:buFontTx/>
              <a:buBlip>
                <a:blip r:embed="rId3"/>
              </a:buBlip>
              <a:defRPr/>
            </a:pPr>
            <a:r>
              <a:rPr lang="en-US" altLang="zh-TW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10.</a:t>
            </a:r>
            <a:r>
              <a:rPr lang="zh-TW" altLang="en-US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  <a:hlinkClick r:id="" action="ppaction://noaction"/>
              </a:rPr>
              <a:t>結語</a:t>
            </a:r>
            <a:endParaRPr lang="zh-TW" altLang="en-US" sz="30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文字方塊 3"/>
          <p:cNvSpPr txBox="1">
            <a:spLocks noChangeArrowheads="1"/>
          </p:cNvSpPr>
          <p:nvPr/>
        </p:nvSpPr>
        <p:spPr bwMode="auto">
          <a:xfrm>
            <a:off x="468313" y="1268413"/>
            <a:ext cx="86756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r>
              <a:rPr lang="zh-TW" altLang="en-US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桃連區的特色招生</a:t>
            </a:r>
            <a:r>
              <a:rPr lang="en-US" altLang="zh-TW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甄選入學</a:t>
            </a:r>
            <a:r>
              <a:rPr lang="en-US" altLang="zh-TW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藝才班、體育班</a:t>
            </a:r>
            <a:r>
              <a:rPr lang="en-US" altLang="zh-TW" b="1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40963" name="文字方塊 1"/>
          <p:cNvSpPr txBox="1">
            <a:spLocks noChangeArrowheads="1"/>
          </p:cNvSpPr>
          <p:nvPr/>
        </p:nvSpPr>
        <p:spPr bwMode="auto">
          <a:xfrm>
            <a:off x="467420" y="1844675"/>
            <a:ext cx="8353052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2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武陵高中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科學班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班、音樂班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班、舞蹈班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中壢高中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音樂班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內壢高中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美術班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陽明高中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美術班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南崁高中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班、音樂班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班、美術班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永豐高中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平鎮高中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(3)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班、美術班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大園國際高中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大溪高中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 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桃園農工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(1)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壽山高中</a:t>
            </a:r>
            <a:r>
              <a:rPr lang="en-US" altLang="zh-TW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(2)</a:t>
            </a:r>
            <a:r>
              <a:rPr lang="zh-TW" altLang="en-US" sz="24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：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體育班</a:t>
            </a:r>
            <a:r>
              <a:rPr lang="en-US" altLang="zh-TW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24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班</a:t>
            </a:r>
            <a:endParaRPr lang="en-US" altLang="zh-TW" sz="2400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桃連區做好準備  迎向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年國教</a:t>
            </a:r>
          </a:p>
        </p:txBody>
      </p:sp>
      <p:sp>
        <p:nvSpPr>
          <p:cNvPr id="8195" name="投影片編號版面配置區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27389A57-BBC7-4A71-BAA8-99B46E22E276}" type="slidenum">
              <a:rPr kumimoji="0" lang="zh-TW" altLang="en-US" sz="1200">
                <a:solidFill>
                  <a:srgbClr val="898989"/>
                </a:solidFill>
                <a:ea typeface="微軟正黑體" pitchFamily="34" charset="-120"/>
              </a:rPr>
              <a:pPr algn="r" eaLnBrk="1" hangingPunct="1"/>
              <a:t>3</a:t>
            </a:fld>
            <a:endParaRPr kumimoji="0" lang="en-US" altLang="zh-TW" sz="1200">
              <a:solidFill>
                <a:srgbClr val="898989"/>
              </a:solidFill>
              <a:ea typeface="微軟正黑體" pitchFamily="34" charset="-120"/>
            </a:endParaRPr>
          </a:p>
        </p:txBody>
      </p:sp>
      <p:pic>
        <p:nvPicPr>
          <p:cNvPr id="8196" name="Picture 7" descr="Capture_2014_02_13_11_05_49_9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508500"/>
            <a:ext cx="29527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>
            <a:spLocks/>
          </p:cNvSpPr>
          <p:nvPr/>
        </p:nvSpPr>
        <p:spPr bwMode="auto">
          <a:xfrm>
            <a:off x="107950" y="2276475"/>
            <a:ext cx="9036050" cy="35290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kumimoji="0"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率全國之先已辦理</a:t>
            </a:r>
            <a:r>
              <a:rPr kumimoji="0" lang="en-US" altLang="zh-TW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kumimoji="0" lang="zh-TW" altLang="en-US" sz="32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次的試模擬測驗及分發作業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104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12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23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24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日辦理</a:t>
            </a:r>
            <a:r>
              <a:rPr kumimoji="0" lang="zh-TW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全市模擬測驗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，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12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日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~18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日進行</a:t>
            </a:r>
            <a:r>
              <a:rPr kumimoji="0" lang="zh-TW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志願選填與模擬分發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。</a:t>
            </a:r>
            <a:endParaRPr kumimoji="0" lang="zh-TW" altLang="en-US" sz="32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連續</a:t>
            </a:r>
            <a:r>
              <a:rPr kumimoji="0" lang="en-US" altLang="zh-TW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4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年辦理全市高中職博覽會，</a:t>
            </a:r>
            <a:r>
              <a:rPr kumimoji="0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105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年</a:t>
            </a:r>
            <a:r>
              <a:rPr kumimoji="0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3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月</a:t>
            </a:r>
            <a:r>
              <a:rPr kumimoji="0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19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、</a:t>
            </a:r>
            <a:r>
              <a:rPr kumimoji="0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20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日</a:t>
            </a:r>
            <a:r>
              <a:rPr kumimoji="0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(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巨蛋</a:t>
            </a:r>
            <a:r>
              <a:rPr kumimoji="0" lang="en-US" altLang="zh-TW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)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辦理高中職博覽 </a:t>
            </a:r>
            <a:endParaRPr kumimoji="0" lang="en-US" altLang="zh-TW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marL="0" indent="0" eaLnBrk="1" hangingPunct="1">
              <a:spcBef>
                <a:spcPct val="20000"/>
              </a:spcBef>
              <a:defRPr/>
            </a:pPr>
            <a:r>
              <a:rPr kumimoji="0"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</a:t>
            </a:r>
            <a:r>
              <a:rPr kumimoji="0" lang="zh-TW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 會</a:t>
            </a: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；網路博覽會持續中。</a:t>
            </a:r>
            <a:endParaRPr kumimoji="0" lang="en-US" altLang="zh-TW" sz="32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r>
              <a:rPr kumimoji="0" lang="zh-TW" altLang="en-US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標楷體" panose="03000509000000000000" pitchFamily="65" charset="-120"/>
                <a:cs typeface="Times New Roman" pitchFamily="18" charset="0"/>
              </a:rPr>
              <a:t>全員進行適性輔導。</a:t>
            </a:r>
          </a:p>
          <a:p>
            <a:pPr eaLnBrk="1" hangingPunct="1">
              <a:spcBef>
                <a:spcPct val="20000"/>
              </a:spcBef>
              <a:buFontTx/>
              <a:buBlip>
                <a:blip r:embed="rId5"/>
              </a:buBlip>
              <a:defRPr/>
            </a:pPr>
            <a:endParaRPr kumimoji="0" lang="zh-TW" altLang="en-US" sz="3200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標楷體" panose="03000509000000000000" pitchFamily="65" charset="-120"/>
              <a:cs typeface="Times New Roman" pitchFamily="18" charset="0"/>
            </a:endParaRPr>
          </a:p>
        </p:txBody>
      </p:sp>
      <p:sp>
        <p:nvSpPr>
          <p:cNvPr id="8198" name="文字方塊 5"/>
          <p:cNvSpPr txBox="1">
            <a:spLocks noChangeArrowheads="1"/>
          </p:cNvSpPr>
          <p:nvPr/>
        </p:nvSpPr>
        <p:spPr bwMode="auto">
          <a:xfrm>
            <a:off x="1908175" y="188913"/>
            <a:ext cx="54721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104031"/>
                </a:solidFill>
                <a:latin typeface="Verdana" pitchFamily="34" charset="0"/>
              </a:defRPr>
            </a:lvl1pPr>
            <a:lvl2pPr>
              <a:defRPr sz="2800">
                <a:solidFill>
                  <a:srgbClr val="104031"/>
                </a:solidFill>
                <a:latin typeface="Verdana" pitchFamily="34" charset="0"/>
              </a:defRPr>
            </a:lvl2pPr>
            <a:lvl3pPr>
              <a:defRPr sz="2400">
                <a:solidFill>
                  <a:srgbClr val="104031"/>
                </a:solidFill>
                <a:latin typeface="Verdana" pitchFamily="34" charset="0"/>
              </a:defRPr>
            </a:lvl3pPr>
            <a:lvl4pPr>
              <a:defRPr sz="2000">
                <a:solidFill>
                  <a:srgbClr val="104031"/>
                </a:solidFill>
                <a:latin typeface="Verdana" pitchFamily="34" charset="0"/>
              </a:defRPr>
            </a:lvl4pPr>
            <a:lvl5pPr>
              <a:defRPr sz="2000">
                <a:solidFill>
                  <a:srgbClr val="104031"/>
                </a:solidFill>
                <a:latin typeface="Verdana" pitchFamily="34" charset="0"/>
              </a:defRPr>
            </a:lvl5pPr>
            <a:lvl6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6pPr>
            <a:lvl7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7pPr>
            <a:lvl8pPr eaLnBrk="0" fontAlgn="base" hangingPunct="0">
              <a:spcAft>
                <a:spcPct val="0"/>
              </a:spcAft>
              <a:buBlip>
                <a:blip r:embed="rId3"/>
              </a:buBlip>
              <a:defRPr sz="2000">
                <a:solidFill>
                  <a:srgbClr val="104031"/>
                </a:solidFill>
                <a:latin typeface="Verdana" pitchFamily="34" charset="0"/>
              </a:defRPr>
            </a:lvl8pPr>
            <a:lvl9pPr eaLnBrk="0" fontAlgn="base" hangingPunct="0">
              <a:spcAft>
                <a:spcPct val="0"/>
              </a:spcAft>
              <a:defRPr sz="2000">
                <a:solidFill>
                  <a:srgbClr val="104031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zh-TW" altLang="en-US" sz="4000" b="1">
                <a:solidFill>
                  <a:srgbClr val="0000CC"/>
                </a:solidFill>
                <a:latin typeface="Arial" pitchFamily="34" charset="0"/>
                <a:ea typeface="標楷體" pitchFamily="65" charset="-120"/>
              </a:rPr>
              <a:t>適性入學的成果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Capture_2016_02_29_11_23_32_59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Capture_2016_02_29_11_23_45_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350"/>
            <a:ext cx="9144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11"/>
          <p:cNvSpPr>
            <a:spLocks noChangeArrowheads="1"/>
          </p:cNvSpPr>
          <p:nvPr/>
        </p:nvSpPr>
        <p:spPr bwMode="auto">
          <a:xfrm>
            <a:off x="0" y="1628775"/>
            <a:ext cx="8964613" cy="72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  <p:sp>
        <p:nvSpPr>
          <p:cNvPr id="10245" name="Rectangle 12"/>
          <p:cNvSpPr>
            <a:spLocks noChangeArrowheads="1"/>
          </p:cNvSpPr>
          <p:nvPr/>
        </p:nvSpPr>
        <p:spPr bwMode="auto">
          <a:xfrm>
            <a:off x="0" y="5229225"/>
            <a:ext cx="8964613" cy="16287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zh-TW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 smtClean="0">
                <a:solidFill>
                  <a:srgbClr val="FF0000"/>
                </a:solidFill>
              </a:rPr>
              <a:t>12</a:t>
            </a:r>
            <a:r>
              <a:rPr lang="zh-TW" altLang="en-US" dirty="0" smtClean="0">
                <a:solidFill>
                  <a:srgbClr val="FF0000"/>
                </a:solidFill>
              </a:rPr>
              <a:t>年國民基本教育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267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高中職</a:t>
            </a:r>
            <a:r>
              <a:rPr lang="zh-TW" altLang="en-US" b="1" dirty="0" smtClean="0">
                <a:solidFill>
                  <a:srgbClr val="FF0000"/>
                </a:solidFill>
              </a:rPr>
              <a:t>非義務教育</a:t>
            </a:r>
            <a:r>
              <a:rPr lang="zh-TW" altLang="en-US" dirty="0" smtClean="0"/>
              <a:t>，須負擔學費。</a:t>
            </a:r>
            <a:endParaRPr lang="en-US" altLang="zh-TW" dirty="0" smtClean="0"/>
          </a:p>
          <a:p>
            <a:r>
              <a:rPr lang="zh-TW" altLang="en-US" dirty="0" smtClean="0"/>
              <a:t>為提昇國民素質，推展</a:t>
            </a:r>
            <a:r>
              <a:rPr lang="en-US" altLang="zh-TW" dirty="0" smtClean="0"/>
              <a:t>12</a:t>
            </a:r>
            <a:r>
              <a:rPr lang="zh-TW" altLang="en-US" dirty="0" smtClean="0"/>
              <a:t>年國教。</a:t>
            </a:r>
            <a:endParaRPr lang="en-US" altLang="zh-TW" dirty="0" smtClean="0"/>
          </a:p>
          <a:p>
            <a:r>
              <a:rPr lang="zh-TW" altLang="en-US" dirty="0" smtClean="0"/>
              <a:t>高中職為</a:t>
            </a:r>
            <a:r>
              <a:rPr lang="zh-TW" altLang="en-US" dirty="0" smtClean="0">
                <a:solidFill>
                  <a:srgbClr val="FF0000"/>
                </a:solidFill>
              </a:rPr>
              <a:t>學分制</a:t>
            </a:r>
            <a:r>
              <a:rPr lang="zh-TW" altLang="en-US" dirty="0" smtClean="0"/>
              <a:t>，畢業學分需達標準。</a:t>
            </a:r>
            <a:endParaRPr lang="en-US" altLang="zh-TW" dirty="0" smtClean="0"/>
          </a:p>
          <a:p>
            <a:r>
              <a:rPr lang="zh-TW" altLang="en-US" dirty="0" smtClean="0"/>
              <a:t>高中普通科與高職專業群科之學分架構不同。</a:t>
            </a:r>
            <a:endParaRPr lang="en-US" altLang="zh-TW" dirty="0" smtClean="0"/>
          </a:p>
          <a:p>
            <a:endParaRPr lang="zh-TW" altLang="en-US" dirty="0" smtClean="0"/>
          </a:p>
        </p:txBody>
      </p:sp>
      <p:sp>
        <p:nvSpPr>
          <p:cNvPr id="11268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高中職</a:t>
            </a:r>
            <a:r>
              <a:rPr lang="zh-TW" altLang="en-US" dirty="0" smtClean="0">
                <a:solidFill>
                  <a:srgbClr val="FF0000"/>
                </a:solidFill>
              </a:rPr>
              <a:t>非學區制</a:t>
            </a:r>
            <a:r>
              <a:rPr lang="zh-TW" altLang="en-US" dirty="0" smtClean="0"/>
              <a:t>，轉學程序與國中小不同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適性轉科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適性轉學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參加轉學考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須看高中職端是否招收轉學生。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畢業學分是否足夠</a:t>
            </a:r>
          </a:p>
          <a:p>
            <a:endParaRPr lang="zh-TW" altLang="en-US" dirty="0" smtClean="0"/>
          </a:p>
        </p:txBody>
      </p:sp>
      <p:sp>
        <p:nvSpPr>
          <p:cNvPr id="1126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5F2A6471-48D6-4A5B-B004-D7C8E0CFB599}" type="slidenum">
              <a:rPr kumimoji="0" lang="en-US" altLang="zh-TW">
                <a:solidFill>
                  <a:srgbClr val="0C3226"/>
                </a:solidFill>
                <a:latin typeface="Verdana" pitchFamily="34" charset="0"/>
              </a:rPr>
              <a:pPr/>
              <a:t>5</a:t>
            </a:fld>
            <a:endParaRPr kumimoji="0" lang="en-US" altLang="zh-TW">
              <a:solidFill>
                <a:srgbClr val="0C3226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403350" y="0"/>
            <a:ext cx="6769100" cy="1155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學費補助</a:t>
            </a:r>
          </a:p>
        </p:txBody>
      </p:sp>
      <p:pic>
        <p:nvPicPr>
          <p:cNvPr id="12291" name="Picture 43" descr="Capture_2016_02_29_13_48_55_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715963"/>
            <a:ext cx="8064500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6758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493727"/>
              </p:ext>
            </p:extLst>
          </p:nvPr>
        </p:nvGraphicFramePr>
        <p:xfrm>
          <a:off x="285750" y="2214563"/>
          <a:ext cx="8567738" cy="4011265"/>
        </p:xfrm>
        <a:graphic>
          <a:graphicData uri="http://schemas.openxmlformats.org/drawingml/2006/table">
            <a:tbl>
              <a:tblPr/>
              <a:tblGrid>
                <a:gridCol w="1500188"/>
                <a:gridCol w="1766887"/>
                <a:gridCol w="1284288"/>
                <a:gridCol w="1284287"/>
                <a:gridCol w="1365250"/>
                <a:gridCol w="1366838"/>
              </a:tblGrid>
              <a:tr h="890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高中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每學期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高職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每學期</a:t>
                      </a: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89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免學費補助金額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免學費補助金額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905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家戶年所得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公立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私立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公立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私立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501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12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年國教</a:t>
                      </a:r>
                      <a:endParaRPr kumimoji="1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104031"/>
                        </a:solidFill>
                        <a:effectLst/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入學後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萬以上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不補助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5000</a:t>
                      </a:r>
                      <a:endParaRPr kumimoji="1" lang="zh-TW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ea typeface="標楷體" panose="03000509000000000000" pitchFamily="65" charset="-12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22530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3658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148</a:t>
                      </a:r>
                      <a:r>
                        <a:rPr kumimoji="1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萬以下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6240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22800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5400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104031"/>
                          </a:solidFill>
                          <a:latin typeface="Verdan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4031"/>
                          </a:solidFill>
                          <a:effectLst/>
                          <a:latin typeface="Times New Roman" pitchFamily="18" charset="0"/>
                          <a:ea typeface="標楷體" panose="03000509000000000000" pitchFamily="65" charset="-120"/>
                          <a:cs typeface="Times New Roman" pitchFamily="18" charset="0"/>
                        </a:rPr>
                        <a:t>22530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" name="標題 1"/>
          <p:cNvSpPr txBox="1">
            <a:spLocks/>
          </p:cNvSpPr>
          <p:nvPr/>
        </p:nvSpPr>
        <p:spPr>
          <a:xfrm>
            <a:off x="1928813" y="714375"/>
            <a:ext cx="5392737" cy="1155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4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學費補助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051050" y="0"/>
            <a:ext cx="5392738" cy="1155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4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學費補助</a:t>
            </a:r>
          </a:p>
        </p:txBody>
      </p:sp>
      <p:pic>
        <p:nvPicPr>
          <p:cNvPr id="16387" name="Picture 42" descr="Capture_2016_02_29_12_23_15_43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92150"/>
            <a:ext cx="8351837" cy="610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2051050" y="0"/>
            <a:ext cx="5392738" cy="1155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en-US" sz="440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學費補助</a:t>
            </a:r>
          </a:p>
        </p:txBody>
      </p:sp>
      <p:pic>
        <p:nvPicPr>
          <p:cNvPr id="18435" name="Picture 4" descr="Capture_2016_02_29_12_23_43_78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3238"/>
            <a:ext cx="8569325" cy="4535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411760" y="3429000"/>
            <a:ext cx="1656184" cy="43204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5" name="直線接點 4"/>
          <p:cNvCxnSpPr/>
          <p:nvPr/>
        </p:nvCxnSpPr>
        <p:spPr>
          <a:xfrm>
            <a:off x="5652120" y="4293096"/>
            <a:ext cx="504056" cy="0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MSC_MS_EA_Buisiness_ID04">
  <a:themeElements>
    <a:clrScheme name="Wrapper">
      <a:dk1>
        <a:sysClr val="windowText" lastClr="000000"/>
      </a:dk1>
      <a:lt1>
        <a:sysClr val="window" lastClr="FFFFFF"/>
      </a:lt1>
      <a:dk2>
        <a:srgbClr val="006270"/>
      </a:dk2>
      <a:lt2>
        <a:srgbClr val="FBFEC6"/>
      </a:lt2>
      <a:accent1>
        <a:srgbClr val="A0C435"/>
      </a:accent1>
      <a:accent2>
        <a:srgbClr val="F29F26"/>
      </a:accent2>
      <a:accent3>
        <a:srgbClr val="08BBDB"/>
      </a:accent3>
      <a:accent4>
        <a:srgbClr val="687CDD"/>
      </a:accent4>
      <a:accent5>
        <a:srgbClr val="28C874"/>
      </a:accent5>
      <a:accent6>
        <a:srgbClr val="E47963"/>
      </a:accent6>
      <a:hlink>
        <a:srgbClr val="64C143"/>
      </a:hlink>
      <a:folHlink>
        <a:srgbClr val="9A9A9A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alligraph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1187</Words>
  <Application>Microsoft Office PowerPoint</Application>
  <PresentationFormat>如螢幕大小 (4:3)</PresentationFormat>
  <Paragraphs>296</Paragraphs>
  <Slides>20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微軟正黑體</vt:lpstr>
      <vt:lpstr>新細明體</vt:lpstr>
      <vt:lpstr>標楷體</vt:lpstr>
      <vt:lpstr>Arial</vt:lpstr>
      <vt:lpstr>Calibri</vt:lpstr>
      <vt:lpstr>Tahoma</vt:lpstr>
      <vt:lpstr>Times New Roman</vt:lpstr>
      <vt:lpstr>Verdana</vt:lpstr>
      <vt:lpstr>MSC_MS_EA_Buisiness_ID04</vt:lpstr>
      <vt:lpstr>PowerPoint 簡報</vt:lpstr>
      <vt:lpstr>目次</vt:lpstr>
      <vt:lpstr>PowerPoint 簡報</vt:lpstr>
      <vt:lpstr>PowerPoint 簡報</vt:lpstr>
      <vt:lpstr>12年國民基本教育</vt:lpstr>
      <vt:lpstr>PowerPoint 簡報</vt:lpstr>
      <vt:lpstr>PowerPoint 簡報</vt:lpstr>
      <vt:lpstr>PowerPoint 簡報</vt:lpstr>
      <vt:lpstr>PowerPoint 簡報</vt:lpstr>
      <vt:lpstr>105年適性入學重要日程</vt:lpstr>
      <vt:lpstr>PowerPoint 簡報</vt:lpstr>
      <vt:lpstr>PowerPoint 簡報</vt:lpstr>
      <vt:lpstr>PowerPoint 簡報</vt:lpstr>
      <vt:lpstr>PowerPoint 簡報</vt:lpstr>
      <vt:lpstr>桃連區主要入學管道</vt:lpstr>
      <vt:lpstr>PowerPoint 簡報</vt:lpstr>
      <vt:lpstr>105學年度桃連區適性入學管道</vt:lpstr>
      <vt:lpstr>特色招生-甄選入學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/>
  <cp:lastModifiedBy/>
  <cp:revision>80</cp:revision>
  <dcterms:modified xsi:type="dcterms:W3CDTF">2016-03-12T06:30:55Z</dcterms:modified>
</cp:coreProperties>
</file>